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1"/>
  </p:notesMasterIdLst>
  <p:handoutMasterIdLst>
    <p:handoutMasterId r:id="rId32"/>
  </p:handoutMasterIdLst>
  <p:sldIdLst>
    <p:sldId id="257" r:id="rId2"/>
    <p:sldId id="258"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7" r:id="rId20"/>
    <p:sldId id="278" r:id="rId21"/>
    <p:sldId id="279" r:id="rId22"/>
    <p:sldId id="280" r:id="rId23"/>
    <p:sldId id="281" r:id="rId24"/>
    <p:sldId id="282" r:id="rId25"/>
    <p:sldId id="283" r:id="rId26"/>
    <p:sldId id="284" r:id="rId27"/>
    <p:sldId id="285" r:id="rId28"/>
    <p:sldId id="286" r:id="rId29"/>
    <p:sldId id="27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3" d="2"/>
        <a:sy n="3" d="2"/>
      </p:scale>
      <p:origin x="0" y="0"/>
    </p:cViewPr>
  </p:notesTextViewPr>
  <p:notesViewPr>
    <p:cSldViewPr snapToGrid="0" showGuides="1">
      <p:cViewPr varScale="1">
        <p:scale>
          <a:sx n="76" d="100"/>
          <a:sy n="76" d="100"/>
        </p:scale>
        <p:origin x="177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1873FC-DB99-4A94-BFCD-2779F6595F8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sv-SE"/>
        </a:p>
      </dgm:t>
    </dgm:pt>
    <dgm:pt modelId="{60215B7C-3BF5-4EDD-977C-19FD8980EF29}">
      <dgm:prSet phldrT="[Text]" custT="1"/>
      <dgm:spPr/>
      <dgm:t>
        <a:bodyPr/>
        <a:lstStyle/>
        <a:p>
          <a:pPr algn="just"/>
          <a:r>
            <a:rPr lang="sv-SE" sz="2000" dirty="0" err="1"/>
            <a:t>Strengths</a:t>
          </a:r>
          <a:endParaRPr lang="sv-SE" sz="2000" dirty="0"/>
        </a:p>
      </dgm:t>
    </dgm:pt>
    <dgm:pt modelId="{14CB84C7-D428-4D65-8AC7-9D9CF01AA951}" type="parTrans" cxnId="{A2801445-0140-4DC6-A3EE-661CAD143241}">
      <dgm:prSet/>
      <dgm:spPr/>
      <dgm:t>
        <a:bodyPr/>
        <a:lstStyle/>
        <a:p>
          <a:pPr algn="just"/>
          <a:endParaRPr lang="sv-SE" sz="1600"/>
        </a:p>
      </dgm:t>
    </dgm:pt>
    <dgm:pt modelId="{2E09C859-D1A6-4D4E-8980-887B3B3F5DCD}" type="sibTrans" cxnId="{A2801445-0140-4DC6-A3EE-661CAD143241}">
      <dgm:prSet/>
      <dgm:spPr/>
      <dgm:t>
        <a:bodyPr/>
        <a:lstStyle/>
        <a:p>
          <a:pPr algn="just"/>
          <a:endParaRPr lang="sv-SE" sz="1600"/>
        </a:p>
      </dgm:t>
    </dgm:pt>
    <dgm:pt modelId="{F1E9F9DE-E872-491B-9DE2-20D9057E9A1F}">
      <dgm:prSet phldrT="[Text]" custT="1"/>
      <dgm:spPr/>
      <dgm:t>
        <a:bodyPr/>
        <a:lstStyle/>
        <a:p>
          <a:pPr algn="just"/>
          <a:r>
            <a:rPr lang="sv-SE" sz="1600" dirty="0"/>
            <a:t>No partner </a:t>
          </a:r>
          <a:r>
            <a:rPr lang="sv-SE" sz="1600" dirty="0" err="1"/>
            <a:t>needed</a:t>
          </a:r>
          <a:r>
            <a:rPr lang="sv-SE" sz="1600" dirty="0"/>
            <a:t>. </a:t>
          </a:r>
        </a:p>
      </dgm:t>
    </dgm:pt>
    <dgm:pt modelId="{6DC5F6BA-F61D-4E08-B192-AC291BDE6837}" type="parTrans" cxnId="{5422F896-8AC1-4849-A786-14F50E3B16DD}">
      <dgm:prSet/>
      <dgm:spPr/>
      <dgm:t>
        <a:bodyPr/>
        <a:lstStyle/>
        <a:p>
          <a:pPr algn="just"/>
          <a:endParaRPr lang="sv-SE" sz="1600"/>
        </a:p>
      </dgm:t>
    </dgm:pt>
    <dgm:pt modelId="{C092CBCA-1677-442F-A7A5-F86900D3D7D6}" type="sibTrans" cxnId="{5422F896-8AC1-4849-A786-14F50E3B16DD}">
      <dgm:prSet/>
      <dgm:spPr/>
      <dgm:t>
        <a:bodyPr/>
        <a:lstStyle/>
        <a:p>
          <a:pPr algn="just"/>
          <a:endParaRPr lang="sv-SE" sz="1600"/>
        </a:p>
      </dgm:t>
    </dgm:pt>
    <dgm:pt modelId="{E4A69609-BFF5-4176-8ADC-3988C7BBE1D0}">
      <dgm:prSet phldrT="[Text]" custT="1"/>
      <dgm:spPr/>
      <dgm:t>
        <a:bodyPr/>
        <a:lstStyle/>
        <a:p>
          <a:pPr algn="just"/>
          <a:r>
            <a:rPr lang="en-GB" sz="1600" dirty="0"/>
            <a:t>Modalities and collateral can be regulated during the negotiations.</a:t>
          </a:r>
          <a:endParaRPr lang="sv-SE" sz="1600" dirty="0"/>
        </a:p>
      </dgm:t>
    </dgm:pt>
    <dgm:pt modelId="{CA8D2DC4-6939-4E6C-AD0B-3D8CC3648C17}" type="parTrans" cxnId="{2F388602-8ACA-4A70-A70B-9FCA18C7AC62}">
      <dgm:prSet/>
      <dgm:spPr/>
      <dgm:t>
        <a:bodyPr/>
        <a:lstStyle/>
        <a:p>
          <a:pPr algn="just"/>
          <a:endParaRPr lang="sv-SE" sz="1600"/>
        </a:p>
      </dgm:t>
    </dgm:pt>
    <dgm:pt modelId="{606D82A1-428E-4A86-9D7F-CA5DD5B51273}" type="sibTrans" cxnId="{2F388602-8ACA-4A70-A70B-9FCA18C7AC62}">
      <dgm:prSet/>
      <dgm:spPr/>
      <dgm:t>
        <a:bodyPr/>
        <a:lstStyle/>
        <a:p>
          <a:pPr algn="just"/>
          <a:endParaRPr lang="sv-SE" sz="1600"/>
        </a:p>
      </dgm:t>
    </dgm:pt>
    <dgm:pt modelId="{05B23A99-F427-4C03-B2E7-D9D4AC69B726}">
      <dgm:prSet phldrT="[Text]" custT="1"/>
      <dgm:spPr/>
      <dgm:t>
        <a:bodyPr/>
        <a:lstStyle/>
        <a:p>
          <a:pPr algn="just"/>
          <a:r>
            <a:rPr lang="sv-SE" sz="2000" dirty="0" err="1"/>
            <a:t>Weaknesses</a:t>
          </a:r>
          <a:endParaRPr lang="sv-SE" sz="2000" dirty="0"/>
        </a:p>
      </dgm:t>
    </dgm:pt>
    <dgm:pt modelId="{315408ED-9197-4B5D-8F6D-38B1C30B6900}" type="parTrans" cxnId="{39189221-8E19-45F7-B0E6-7CAD3D2642C9}">
      <dgm:prSet/>
      <dgm:spPr/>
      <dgm:t>
        <a:bodyPr/>
        <a:lstStyle/>
        <a:p>
          <a:pPr algn="just"/>
          <a:endParaRPr lang="sv-SE" sz="1600"/>
        </a:p>
      </dgm:t>
    </dgm:pt>
    <dgm:pt modelId="{705BD4F0-52C8-41D9-8829-2281E6E2288B}" type="sibTrans" cxnId="{39189221-8E19-45F7-B0E6-7CAD3D2642C9}">
      <dgm:prSet/>
      <dgm:spPr/>
      <dgm:t>
        <a:bodyPr/>
        <a:lstStyle/>
        <a:p>
          <a:pPr algn="just"/>
          <a:endParaRPr lang="sv-SE" sz="1600"/>
        </a:p>
      </dgm:t>
    </dgm:pt>
    <dgm:pt modelId="{B9FA61FE-C0B3-4BBD-BDF5-1B9FD68882A6}">
      <dgm:prSet phldrT="[Text]" custT="1"/>
      <dgm:spPr/>
      <dgm:t>
        <a:bodyPr/>
        <a:lstStyle/>
        <a:p>
          <a:pPr algn="just"/>
          <a:r>
            <a:rPr lang="en-GB" sz="1600" dirty="0"/>
            <a:t>A change in strategy may depress current results.</a:t>
          </a:r>
          <a:endParaRPr lang="sv-SE" sz="1600" dirty="0"/>
        </a:p>
      </dgm:t>
    </dgm:pt>
    <dgm:pt modelId="{1EE742DE-E90B-4644-AC3B-5BA67F7829DC}" type="parTrans" cxnId="{E240A0EB-22A4-4854-853B-DD220430F8A5}">
      <dgm:prSet/>
      <dgm:spPr/>
      <dgm:t>
        <a:bodyPr/>
        <a:lstStyle/>
        <a:p>
          <a:pPr algn="just"/>
          <a:endParaRPr lang="sv-SE" sz="1600"/>
        </a:p>
      </dgm:t>
    </dgm:pt>
    <dgm:pt modelId="{79B92DBE-3E9A-4A85-AAD7-B09A01A05089}" type="sibTrans" cxnId="{E240A0EB-22A4-4854-853B-DD220430F8A5}">
      <dgm:prSet/>
      <dgm:spPr/>
      <dgm:t>
        <a:bodyPr/>
        <a:lstStyle/>
        <a:p>
          <a:pPr algn="just"/>
          <a:endParaRPr lang="sv-SE" sz="1600"/>
        </a:p>
      </dgm:t>
    </dgm:pt>
    <dgm:pt modelId="{62509035-AC6B-487B-8EE6-45FF0B5A47C6}">
      <dgm:prSet phldrT="[Text]" custT="1"/>
      <dgm:spPr/>
      <dgm:t>
        <a:bodyPr/>
        <a:lstStyle/>
        <a:p>
          <a:pPr algn="just"/>
          <a:r>
            <a:rPr lang="en-GB" sz="1600" dirty="0"/>
            <a:t>The transferor might be continuously interested in having a say in the management. </a:t>
          </a:r>
          <a:endParaRPr lang="sv-SE" sz="1600" dirty="0"/>
        </a:p>
      </dgm:t>
    </dgm:pt>
    <dgm:pt modelId="{598F6DC1-0CFD-46B5-A0FF-27A000CCB47F}" type="parTrans" cxnId="{ECE1E143-E736-4944-AED7-AC79BF711C9B}">
      <dgm:prSet/>
      <dgm:spPr/>
      <dgm:t>
        <a:bodyPr/>
        <a:lstStyle/>
        <a:p>
          <a:pPr algn="just"/>
          <a:endParaRPr lang="sv-SE" sz="1600"/>
        </a:p>
      </dgm:t>
    </dgm:pt>
    <dgm:pt modelId="{9B11EEDD-1D2D-44F7-A91B-8C10CA97DC44}" type="sibTrans" cxnId="{ECE1E143-E736-4944-AED7-AC79BF711C9B}">
      <dgm:prSet/>
      <dgm:spPr/>
      <dgm:t>
        <a:bodyPr/>
        <a:lstStyle/>
        <a:p>
          <a:pPr algn="just"/>
          <a:endParaRPr lang="sv-SE" sz="1600"/>
        </a:p>
      </dgm:t>
    </dgm:pt>
    <dgm:pt modelId="{52EDCC44-0EB8-4D97-BC91-236E0C7BE8EF}">
      <dgm:prSet phldrT="[Text]" custT="1"/>
      <dgm:spPr/>
      <dgm:t>
        <a:bodyPr/>
        <a:lstStyle/>
        <a:p>
          <a:pPr algn="just"/>
          <a:r>
            <a:rPr lang="en-GB" sz="1600" dirty="0"/>
            <a:t>Better conditions compared to those offered by other investors.</a:t>
          </a:r>
          <a:endParaRPr lang="sv-SE" sz="1600" dirty="0"/>
        </a:p>
      </dgm:t>
    </dgm:pt>
    <dgm:pt modelId="{44E5FB39-B231-487D-A0C1-18BE29B3F321}" type="parTrans" cxnId="{6CB3561E-ACA8-4A91-A262-A967003E9AD0}">
      <dgm:prSet/>
      <dgm:spPr/>
      <dgm:t>
        <a:bodyPr/>
        <a:lstStyle/>
        <a:p>
          <a:pPr algn="just"/>
          <a:endParaRPr lang="sv-SE" sz="1600"/>
        </a:p>
      </dgm:t>
    </dgm:pt>
    <dgm:pt modelId="{067BB9A6-625A-473E-B798-F08E530A69C7}" type="sibTrans" cxnId="{6CB3561E-ACA8-4A91-A262-A967003E9AD0}">
      <dgm:prSet/>
      <dgm:spPr/>
      <dgm:t>
        <a:bodyPr/>
        <a:lstStyle/>
        <a:p>
          <a:pPr algn="just"/>
          <a:endParaRPr lang="sv-SE" sz="1600"/>
        </a:p>
      </dgm:t>
    </dgm:pt>
    <dgm:pt modelId="{DCEF35F8-AB1D-415E-92F0-722A2CA9DE1D}">
      <dgm:prSet phldrT="[Text]" custT="1"/>
      <dgm:spPr/>
      <dgm:t>
        <a:bodyPr/>
        <a:lstStyle/>
        <a:p>
          <a:pPr algn="just"/>
          <a:r>
            <a:rPr lang="en-GB" sz="1600" dirty="0"/>
            <a:t>Could be a way to prevent the company from being closed. </a:t>
          </a:r>
          <a:endParaRPr lang="sv-SE" sz="1600" dirty="0"/>
        </a:p>
      </dgm:t>
    </dgm:pt>
    <dgm:pt modelId="{0E5BF70C-79E8-42CC-BC65-6CE66BA78C98}" type="parTrans" cxnId="{C87C2758-EF04-424F-879A-4FA6ED3875BA}">
      <dgm:prSet/>
      <dgm:spPr/>
      <dgm:t>
        <a:bodyPr/>
        <a:lstStyle/>
        <a:p>
          <a:pPr algn="just"/>
          <a:endParaRPr lang="sv-SE" sz="1600"/>
        </a:p>
      </dgm:t>
    </dgm:pt>
    <dgm:pt modelId="{F7DD81C1-8760-420B-A9CA-E417C0786695}" type="sibTrans" cxnId="{C87C2758-EF04-424F-879A-4FA6ED3875BA}">
      <dgm:prSet/>
      <dgm:spPr/>
      <dgm:t>
        <a:bodyPr/>
        <a:lstStyle/>
        <a:p>
          <a:pPr algn="just"/>
          <a:endParaRPr lang="sv-SE" sz="1600"/>
        </a:p>
      </dgm:t>
    </dgm:pt>
    <dgm:pt modelId="{DC76EFE5-B5BD-43D5-A946-31D7C56A42DA}" type="pres">
      <dgm:prSet presAssocID="{771873FC-DB99-4A94-BFCD-2779F6595F81}" presName="Name0" presStyleCnt="0">
        <dgm:presLayoutVars>
          <dgm:dir/>
          <dgm:animLvl val="lvl"/>
          <dgm:resizeHandles val="exact"/>
        </dgm:presLayoutVars>
      </dgm:prSet>
      <dgm:spPr/>
    </dgm:pt>
    <dgm:pt modelId="{8510851B-BF60-43F2-8407-0EDD72F488C0}" type="pres">
      <dgm:prSet presAssocID="{60215B7C-3BF5-4EDD-977C-19FD8980EF29}" presName="composite" presStyleCnt="0"/>
      <dgm:spPr/>
    </dgm:pt>
    <dgm:pt modelId="{DF0CF1A5-37E5-408E-80E3-68F0D899BD27}" type="pres">
      <dgm:prSet presAssocID="{60215B7C-3BF5-4EDD-977C-19FD8980EF29}" presName="parTx" presStyleLbl="alignNode1" presStyleIdx="0" presStyleCnt="2">
        <dgm:presLayoutVars>
          <dgm:chMax val="0"/>
          <dgm:chPref val="0"/>
          <dgm:bulletEnabled val="1"/>
        </dgm:presLayoutVars>
      </dgm:prSet>
      <dgm:spPr/>
    </dgm:pt>
    <dgm:pt modelId="{5786D2C6-3C27-4343-B7E9-8239B3C092D9}" type="pres">
      <dgm:prSet presAssocID="{60215B7C-3BF5-4EDD-977C-19FD8980EF29}" presName="desTx" presStyleLbl="alignAccFollowNode1" presStyleIdx="0" presStyleCnt="2">
        <dgm:presLayoutVars>
          <dgm:bulletEnabled val="1"/>
        </dgm:presLayoutVars>
      </dgm:prSet>
      <dgm:spPr/>
    </dgm:pt>
    <dgm:pt modelId="{1ADEADFE-5208-4E14-963B-BF4EC0CDF85F}" type="pres">
      <dgm:prSet presAssocID="{2E09C859-D1A6-4D4E-8980-887B3B3F5DCD}" presName="space" presStyleCnt="0"/>
      <dgm:spPr/>
    </dgm:pt>
    <dgm:pt modelId="{4C3E16EC-DB66-4A7B-A9C8-6462D5089A8C}" type="pres">
      <dgm:prSet presAssocID="{05B23A99-F427-4C03-B2E7-D9D4AC69B726}" presName="composite" presStyleCnt="0"/>
      <dgm:spPr/>
    </dgm:pt>
    <dgm:pt modelId="{DC1F50AB-26C8-4FC9-9B5C-0930DD69FFA7}" type="pres">
      <dgm:prSet presAssocID="{05B23A99-F427-4C03-B2E7-D9D4AC69B726}" presName="parTx" presStyleLbl="alignNode1" presStyleIdx="1" presStyleCnt="2">
        <dgm:presLayoutVars>
          <dgm:chMax val="0"/>
          <dgm:chPref val="0"/>
          <dgm:bulletEnabled val="1"/>
        </dgm:presLayoutVars>
      </dgm:prSet>
      <dgm:spPr/>
    </dgm:pt>
    <dgm:pt modelId="{F073698F-FFF9-4264-B12D-19998FA9A3E2}" type="pres">
      <dgm:prSet presAssocID="{05B23A99-F427-4C03-B2E7-D9D4AC69B726}" presName="desTx" presStyleLbl="alignAccFollowNode1" presStyleIdx="1" presStyleCnt="2">
        <dgm:presLayoutVars>
          <dgm:bulletEnabled val="1"/>
        </dgm:presLayoutVars>
      </dgm:prSet>
      <dgm:spPr/>
    </dgm:pt>
  </dgm:ptLst>
  <dgm:cxnLst>
    <dgm:cxn modelId="{2F388602-8ACA-4A70-A70B-9FCA18C7AC62}" srcId="{60215B7C-3BF5-4EDD-977C-19FD8980EF29}" destId="{E4A69609-BFF5-4176-8ADC-3988C7BBE1D0}" srcOrd="1" destOrd="0" parTransId="{CA8D2DC4-6939-4E6C-AD0B-3D8CC3648C17}" sibTransId="{606D82A1-428E-4A86-9D7F-CA5DD5B51273}"/>
    <dgm:cxn modelId="{6CB3561E-ACA8-4A91-A262-A967003E9AD0}" srcId="{60215B7C-3BF5-4EDD-977C-19FD8980EF29}" destId="{52EDCC44-0EB8-4D97-BC91-236E0C7BE8EF}" srcOrd="2" destOrd="0" parTransId="{44E5FB39-B231-487D-A0C1-18BE29B3F321}" sibTransId="{067BB9A6-625A-473E-B798-F08E530A69C7}"/>
    <dgm:cxn modelId="{39189221-8E19-45F7-B0E6-7CAD3D2642C9}" srcId="{771873FC-DB99-4A94-BFCD-2779F6595F81}" destId="{05B23A99-F427-4C03-B2E7-D9D4AC69B726}" srcOrd="1" destOrd="0" parTransId="{315408ED-9197-4B5D-8F6D-38B1C30B6900}" sibTransId="{705BD4F0-52C8-41D9-8829-2281E6E2288B}"/>
    <dgm:cxn modelId="{70C8B627-4C68-4D5C-8C6D-DAA90D196672}" type="presOf" srcId="{771873FC-DB99-4A94-BFCD-2779F6595F81}" destId="{DC76EFE5-B5BD-43D5-A946-31D7C56A42DA}" srcOrd="0" destOrd="0" presId="urn:microsoft.com/office/officeart/2005/8/layout/hList1"/>
    <dgm:cxn modelId="{ECE1E143-E736-4944-AED7-AC79BF711C9B}" srcId="{05B23A99-F427-4C03-B2E7-D9D4AC69B726}" destId="{62509035-AC6B-487B-8EE6-45FF0B5A47C6}" srcOrd="1" destOrd="0" parTransId="{598F6DC1-0CFD-46B5-A0FF-27A000CCB47F}" sibTransId="{9B11EEDD-1D2D-44F7-A91B-8C10CA97DC44}"/>
    <dgm:cxn modelId="{A2801445-0140-4DC6-A3EE-661CAD143241}" srcId="{771873FC-DB99-4A94-BFCD-2779F6595F81}" destId="{60215B7C-3BF5-4EDD-977C-19FD8980EF29}" srcOrd="0" destOrd="0" parTransId="{14CB84C7-D428-4D65-8AC7-9D9CF01AA951}" sibTransId="{2E09C859-D1A6-4D4E-8980-887B3B3F5DCD}"/>
    <dgm:cxn modelId="{ED645072-C211-4A70-A091-EFE158F881DF}" type="presOf" srcId="{B9FA61FE-C0B3-4BBD-BDF5-1B9FD68882A6}" destId="{F073698F-FFF9-4264-B12D-19998FA9A3E2}" srcOrd="0" destOrd="0" presId="urn:microsoft.com/office/officeart/2005/8/layout/hList1"/>
    <dgm:cxn modelId="{37EB8572-F021-4EE6-B07B-1B0109710F17}" type="presOf" srcId="{DCEF35F8-AB1D-415E-92F0-722A2CA9DE1D}" destId="{5786D2C6-3C27-4343-B7E9-8239B3C092D9}" srcOrd="0" destOrd="3" presId="urn:microsoft.com/office/officeart/2005/8/layout/hList1"/>
    <dgm:cxn modelId="{55868553-CFAF-4624-910A-F8517EAAB3BB}" type="presOf" srcId="{05B23A99-F427-4C03-B2E7-D9D4AC69B726}" destId="{DC1F50AB-26C8-4FC9-9B5C-0930DD69FFA7}" srcOrd="0" destOrd="0" presId="urn:microsoft.com/office/officeart/2005/8/layout/hList1"/>
    <dgm:cxn modelId="{C87C2758-EF04-424F-879A-4FA6ED3875BA}" srcId="{60215B7C-3BF5-4EDD-977C-19FD8980EF29}" destId="{DCEF35F8-AB1D-415E-92F0-722A2CA9DE1D}" srcOrd="3" destOrd="0" parTransId="{0E5BF70C-79E8-42CC-BC65-6CE66BA78C98}" sibTransId="{F7DD81C1-8760-420B-A9CA-E417C0786695}"/>
    <dgm:cxn modelId="{31823C82-3B17-46CC-ABC5-989C1AFDA8B2}" type="presOf" srcId="{E4A69609-BFF5-4176-8ADC-3988C7BBE1D0}" destId="{5786D2C6-3C27-4343-B7E9-8239B3C092D9}" srcOrd="0" destOrd="1" presId="urn:microsoft.com/office/officeart/2005/8/layout/hList1"/>
    <dgm:cxn modelId="{5422F896-8AC1-4849-A786-14F50E3B16DD}" srcId="{60215B7C-3BF5-4EDD-977C-19FD8980EF29}" destId="{F1E9F9DE-E872-491B-9DE2-20D9057E9A1F}" srcOrd="0" destOrd="0" parTransId="{6DC5F6BA-F61D-4E08-B192-AC291BDE6837}" sibTransId="{C092CBCA-1677-442F-A7A5-F86900D3D7D6}"/>
    <dgm:cxn modelId="{9D11BB9B-4A9E-4BD6-AAE7-A05E9278E704}" type="presOf" srcId="{62509035-AC6B-487B-8EE6-45FF0B5A47C6}" destId="{F073698F-FFF9-4264-B12D-19998FA9A3E2}" srcOrd="0" destOrd="1" presId="urn:microsoft.com/office/officeart/2005/8/layout/hList1"/>
    <dgm:cxn modelId="{CE46D8B4-81DF-43A8-9F7A-D1B1EDD34058}" type="presOf" srcId="{60215B7C-3BF5-4EDD-977C-19FD8980EF29}" destId="{DF0CF1A5-37E5-408E-80E3-68F0D899BD27}" srcOrd="0" destOrd="0" presId="urn:microsoft.com/office/officeart/2005/8/layout/hList1"/>
    <dgm:cxn modelId="{BFE87EE1-C6B9-4040-9DC0-1DB6CF504D61}" type="presOf" srcId="{F1E9F9DE-E872-491B-9DE2-20D9057E9A1F}" destId="{5786D2C6-3C27-4343-B7E9-8239B3C092D9}" srcOrd="0" destOrd="0" presId="urn:microsoft.com/office/officeart/2005/8/layout/hList1"/>
    <dgm:cxn modelId="{E240A0EB-22A4-4854-853B-DD220430F8A5}" srcId="{05B23A99-F427-4C03-B2E7-D9D4AC69B726}" destId="{B9FA61FE-C0B3-4BBD-BDF5-1B9FD68882A6}" srcOrd="0" destOrd="0" parTransId="{1EE742DE-E90B-4644-AC3B-5BA67F7829DC}" sibTransId="{79B92DBE-3E9A-4A85-AAD7-B09A01A05089}"/>
    <dgm:cxn modelId="{07CEB9F5-93B0-4E15-9561-B7D6475EED93}" type="presOf" srcId="{52EDCC44-0EB8-4D97-BC91-236E0C7BE8EF}" destId="{5786D2C6-3C27-4343-B7E9-8239B3C092D9}" srcOrd="0" destOrd="2" presId="urn:microsoft.com/office/officeart/2005/8/layout/hList1"/>
    <dgm:cxn modelId="{C833A6CC-E308-44F6-BE97-0981631A99FA}" type="presParOf" srcId="{DC76EFE5-B5BD-43D5-A946-31D7C56A42DA}" destId="{8510851B-BF60-43F2-8407-0EDD72F488C0}" srcOrd="0" destOrd="0" presId="urn:microsoft.com/office/officeart/2005/8/layout/hList1"/>
    <dgm:cxn modelId="{29614F55-1107-46CD-85E3-54694B579EDD}" type="presParOf" srcId="{8510851B-BF60-43F2-8407-0EDD72F488C0}" destId="{DF0CF1A5-37E5-408E-80E3-68F0D899BD27}" srcOrd="0" destOrd="0" presId="urn:microsoft.com/office/officeart/2005/8/layout/hList1"/>
    <dgm:cxn modelId="{DCF9A064-B4EE-49BE-BFED-246250FAC736}" type="presParOf" srcId="{8510851B-BF60-43F2-8407-0EDD72F488C0}" destId="{5786D2C6-3C27-4343-B7E9-8239B3C092D9}" srcOrd="1" destOrd="0" presId="urn:microsoft.com/office/officeart/2005/8/layout/hList1"/>
    <dgm:cxn modelId="{AF9480D5-F833-4CD8-A9F0-C8EF6511F48B}" type="presParOf" srcId="{DC76EFE5-B5BD-43D5-A946-31D7C56A42DA}" destId="{1ADEADFE-5208-4E14-963B-BF4EC0CDF85F}" srcOrd="1" destOrd="0" presId="urn:microsoft.com/office/officeart/2005/8/layout/hList1"/>
    <dgm:cxn modelId="{FFEF2CFB-87BA-47CB-B3DA-2C4E24C59369}" type="presParOf" srcId="{DC76EFE5-B5BD-43D5-A946-31D7C56A42DA}" destId="{4C3E16EC-DB66-4A7B-A9C8-6462D5089A8C}" srcOrd="2" destOrd="0" presId="urn:microsoft.com/office/officeart/2005/8/layout/hList1"/>
    <dgm:cxn modelId="{B69EE145-D026-4AB8-AAEA-6CE1A0C9A8CB}" type="presParOf" srcId="{4C3E16EC-DB66-4A7B-A9C8-6462D5089A8C}" destId="{DC1F50AB-26C8-4FC9-9B5C-0930DD69FFA7}" srcOrd="0" destOrd="0" presId="urn:microsoft.com/office/officeart/2005/8/layout/hList1"/>
    <dgm:cxn modelId="{8EF8E6AC-78C0-4ED1-B59C-CF59C8879CB3}" type="presParOf" srcId="{4C3E16EC-DB66-4A7B-A9C8-6462D5089A8C}" destId="{F073698F-FFF9-4264-B12D-19998FA9A3E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1873FC-DB99-4A94-BFCD-2779F6595F8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sv-SE"/>
        </a:p>
      </dgm:t>
    </dgm:pt>
    <dgm:pt modelId="{60215B7C-3BF5-4EDD-977C-19FD8980EF29}">
      <dgm:prSet phldrT="[Text]" custT="1"/>
      <dgm:spPr/>
      <dgm:t>
        <a:bodyPr/>
        <a:lstStyle/>
        <a:p>
          <a:pPr algn="just"/>
          <a:r>
            <a:rPr lang="sv-SE" sz="2000" dirty="0" err="1"/>
            <a:t>Strengths</a:t>
          </a:r>
          <a:endParaRPr lang="sv-SE" sz="2000" dirty="0"/>
        </a:p>
      </dgm:t>
    </dgm:pt>
    <dgm:pt modelId="{14CB84C7-D428-4D65-8AC7-9D9CF01AA951}" type="parTrans" cxnId="{A2801445-0140-4DC6-A3EE-661CAD143241}">
      <dgm:prSet/>
      <dgm:spPr/>
      <dgm:t>
        <a:bodyPr/>
        <a:lstStyle/>
        <a:p>
          <a:pPr algn="just"/>
          <a:endParaRPr lang="sv-SE" sz="1600"/>
        </a:p>
      </dgm:t>
    </dgm:pt>
    <dgm:pt modelId="{2E09C859-D1A6-4D4E-8980-887B3B3F5DCD}" type="sibTrans" cxnId="{A2801445-0140-4DC6-A3EE-661CAD143241}">
      <dgm:prSet/>
      <dgm:spPr/>
      <dgm:t>
        <a:bodyPr/>
        <a:lstStyle/>
        <a:p>
          <a:pPr algn="just"/>
          <a:endParaRPr lang="sv-SE" sz="1600"/>
        </a:p>
      </dgm:t>
    </dgm:pt>
    <dgm:pt modelId="{F1E9F9DE-E872-491B-9DE2-20D9057E9A1F}">
      <dgm:prSet phldrT="[Text]" custT="1"/>
      <dgm:spPr/>
      <dgm:t>
        <a:bodyPr/>
        <a:lstStyle/>
        <a:p>
          <a:pPr algn="just"/>
          <a:r>
            <a:rPr lang="sv-SE" sz="1800" dirty="0"/>
            <a:t>No partner </a:t>
          </a:r>
          <a:r>
            <a:rPr lang="sv-SE" sz="1800" dirty="0" err="1"/>
            <a:t>needed</a:t>
          </a:r>
          <a:r>
            <a:rPr lang="sv-SE" sz="1800" dirty="0"/>
            <a:t>. </a:t>
          </a:r>
        </a:p>
      </dgm:t>
    </dgm:pt>
    <dgm:pt modelId="{6DC5F6BA-F61D-4E08-B192-AC291BDE6837}" type="parTrans" cxnId="{5422F896-8AC1-4849-A786-14F50E3B16DD}">
      <dgm:prSet/>
      <dgm:spPr/>
      <dgm:t>
        <a:bodyPr/>
        <a:lstStyle/>
        <a:p>
          <a:pPr algn="just"/>
          <a:endParaRPr lang="sv-SE" sz="1600"/>
        </a:p>
      </dgm:t>
    </dgm:pt>
    <dgm:pt modelId="{C092CBCA-1677-442F-A7A5-F86900D3D7D6}" type="sibTrans" cxnId="{5422F896-8AC1-4849-A786-14F50E3B16DD}">
      <dgm:prSet/>
      <dgm:spPr/>
      <dgm:t>
        <a:bodyPr/>
        <a:lstStyle/>
        <a:p>
          <a:pPr algn="just"/>
          <a:endParaRPr lang="sv-SE" sz="1600"/>
        </a:p>
      </dgm:t>
    </dgm:pt>
    <dgm:pt modelId="{E4A69609-BFF5-4176-8ADC-3988C7BBE1D0}">
      <dgm:prSet phldrT="[Text]" custT="1"/>
      <dgm:spPr/>
      <dgm:t>
        <a:bodyPr/>
        <a:lstStyle/>
        <a:p>
          <a:pPr algn="just"/>
          <a:r>
            <a:rPr lang="en-GB" sz="1800" dirty="0"/>
            <a:t>Modalities and collateral can be regulated during the negotiations.</a:t>
          </a:r>
          <a:endParaRPr lang="sv-SE" sz="1800" dirty="0"/>
        </a:p>
      </dgm:t>
    </dgm:pt>
    <dgm:pt modelId="{CA8D2DC4-6939-4E6C-AD0B-3D8CC3648C17}" type="parTrans" cxnId="{2F388602-8ACA-4A70-A70B-9FCA18C7AC62}">
      <dgm:prSet/>
      <dgm:spPr/>
      <dgm:t>
        <a:bodyPr/>
        <a:lstStyle/>
        <a:p>
          <a:pPr algn="just"/>
          <a:endParaRPr lang="sv-SE" sz="1600"/>
        </a:p>
      </dgm:t>
    </dgm:pt>
    <dgm:pt modelId="{606D82A1-428E-4A86-9D7F-CA5DD5B51273}" type="sibTrans" cxnId="{2F388602-8ACA-4A70-A70B-9FCA18C7AC62}">
      <dgm:prSet/>
      <dgm:spPr/>
      <dgm:t>
        <a:bodyPr/>
        <a:lstStyle/>
        <a:p>
          <a:pPr algn="just"/>
          <a:endParaRPr lang="sv-SE" sz="1600"/>
        </a:p>
      </dgm:t>
    </dgm:pt>
    <dgm:pt modelId="{B9FA61FE-C0B3-4BBD-BDF5-1B9FD68882A6}">
      <dgm:prSet phldrT="[Text]" custT="1"/>
      <dgm:spPr/>
      <dgm:t>
        <a:bodyPr/>
        <a:lstStyle/>
        <a:p>
          <a:pPr algn="just"/>
          <a:r>
            <a:rPr lang="en-GB" sz="1800" dirty="0"/>
            <a:t>The family/friends may want back the money earlier than originally planned/agreed on. </a:t>
          </a:r>
          <a:endParaRPr lang="sv-SE" sz="1800" dirty="0"/>
        </a:p>
      </dgm:t>
    </dgm:pt>
    <dgm:pt modelId="{1EE742DE-E90B-4644-AC3B-5BA67F7829DC}" type="parTrans" cxnId="{E240A0EB-22A4-4854-853B-DD220430F8A5}">
      <dgm:prSet/>
      <dgm:spPr/>
      <dgm:t>
        <a:bodyPr/>
        <a:lstStyle/>
        <a:p>
          <a:pPr algn="just"/>
          <a:endParaRPr lang="sv-SE" sz="1600"/>
        </a:p>
      </dgm:t>
    </dgm:pt>
    <dgm:pt modelId="{79B92DBE-3E9A-4A85-AAD7-B09A01A05089}" type="sibTrans" cxnId="{E240A0EB-22A4-4854-853B-DD220430F8A5}">
      <dgm:prSet/>
      <dgm:spPr/>
      <dgm:t>
        <a:bodyPr/>
        <a:lstStyle/>
        <a:p>
          <a:pPr algn="just"/>
          <a:endParaRPr lang="sv-SE" sz="1600"/>
        </a:p>
      </dgm:t>
    </dgm:pt>
    <dgm:pt modelId="{52EDCC44-0EB8-4D97-BC91-236E0C7BE8EF}">
      <dgm:prSet phldrT="[Text]" custT="1"/>
      <dgm:spPr/>
      <dgm:t>
        <a:bodyPr/>
        <a:lstStyle/>
        <a:p>
          <a:pPr algn="just"/>
          <a:r>
            <a:rPr lang="en-GB" sz="1800" dirty="0"/>
            <a:t>Better conditions compared to those offered by other investors.</a:t>
          </a:r>
          <a:endParaRPr lang="sv-SE" sz="1800" dirty="0"/>
        </a:p>
      </dgm:t>
    </dgm:pt>
    <dgm:pt modelId="{44E5FB39-B231-487D-A0C1-18BE29B3F321}" type="parTrans" cxnId="{6CB3561E-ACA8-4A91-A262-A967003E9AD0}">
      <dgm:prSet/>
      <dgm:spPr/>
      <dgm:t>
        <a:bodyPr/>
        <a:lstStyle/>
        <a:p>
          <a:pPr algn="just"/>
          <a:endParaRPr lang="sv-SE" sz="1600"/>
        </a:p>
      </dgm:t>
    </dgm:pt>
    <dgm:pt modelId="{067BB9A6-625A-473E-B798-F08E530A69C7}" type="sibTrans" cxnId="{6CB3561E-ACA8-4A91-A262-A967003E9AD0}">
      <dgm:prSet/>
      <dgm:spPr/>
      <dgm:t>
        <a:bodyPr/>
        <a:lstStyle/>
        <a:p>
          <a:pPr algn="just"/>
          <a:endParaRPr lang="sv-SE" sz="1600"/>
        </a:p>
      </dgm:t>
    </dgm:pt>
    <dgm:pt modelId="{05B23A99-F427-4C03-B2E7-D9D4AC69B726}">
      <dgm:prSet phldrT="[Text]" custT="1"/>
      <dgm:spPr/>
      <dgm:t>
        <a:bodyPr/>
        <a:lstStyle/>
        <a:p>
          <a:pPr algn="just"/>
          <a:r>
            <a:rPr lang="sv-SE" sz="2000" dirty="0" err="1"/>
            <a:t>Weaknesses</a:t>
          </a:r>
          <a:endParaRPr lang="sv-SE" sz="2000" dirty="0"/>
        </a:p>
      </dgm:t>
    </dgm:pt>
    <dgm:pt modelId="{705BD4F0-52C8-41D9-8829-2281E6E2288B}" type="sibTrans" cxnId="{39189221-8E19-45F7-B0E6-7CAD3D2642C9}">
      <dgm:prSet/>
      <dgm:spPr/>
      <dgm:t>
        <a:bodyPr/>
        <a:lstStyle/>
        <a:p>
          <a:pPr algn="just"/>
          <a:endParaRPr lang="sv-SE" sz="1600"/>
        </a:p>
      </dgm:t>
    </dgm:pt>
    <dgm:pt modelId="{315408ED-9197-4B5D-8F6D-38B1C30B6900}" type="parTrans" cxnId="{39189221-8E19-45F7-B0E6-7CAD3D2642C9}">
      <dgm:prSet/>
      <dgm:spPr/>
      <dgm:t>
        <a:bodyPr/>
        <a:lstStyle/>
        <a:p>
          <a:pPr algn="just"/>
          <a:endParaRPr lang="sv-SE" sz="1600"/>
        </a:p>
      </dgm:t>
    </dgm:pt>
    <dgm:pt modelId="{DC76EFE5-B5BD-43D5-A946-31D7C56A42DA}" type="pres">
      <dgm:prSet presAssocID="{771873FC-DB99-4A94-BFCD-2779F6595F81}" presName="Name0" presStyleCnt="0">
        <dgm:presLayoutVars>
          <dgm:dir/>
          <dgm:animLvl val="lvl"/>
          <dgm:resizeHandles val="exact"/>
        </dgm:presLayoutVars>
      </dgm:prSet>
      <dgm:spPr/>
    </dgm:pt>
    <dgm:pt modelId="{8510851B-BF60-43F2-8407-0EDD72F488C0}" type="pres">
      <dgm:prSet presAssocID="{60215B7C-3BF5-4EDD-977C-19FD8980EF29}" presName="composite" presStyleCnt="0"/>
      <dgm:spPr/>
    </dgm:pt>
    <dgm:pt modelId="{DF0CF1A5-37E5-408E-80E3-68F0D899BD27}" type="pres">
      <dgm:prSet presAssocID="{60215B7C-3BF5-4EDD-977C-19FD8980EF29}" presName="parTx" presStyleLbl="alignNode1" presStyleIdx="0" presStyleCnt="2">
        <dgm:presLayoutVars>
          <dgm:chMax val="0"/>
          <dgm:chPref val="0"/>
          <dgm:bulletEnabled val="1"/>
        </dgm:presLayoutVars>
      </dgm:prSet>
      <dgm:spPr/>
    </dgm:pt>
    <dgm:pt modelId="{5786D2C6-3C27-4343-B7E9-8239B3C092D9}" type="pres">
      <dgm:prSet presAssocID="{60215B7C-3BF5-4EDD-977C-19FD8980EF29}" presName="desTx" presStyleLbl="alignAccFollowNode1" presStyleIdx="0" presStyleCnt="2">
        <dgm:presLayoutVars>
          <dgm:bulletEnabled val="1"/>
        </dgm:presLayoutVars>
      </dgm:prSet>
      <dgm:spPr/>
    </dgm:pt>
    <dgm:pt modelId="{1ADEADFE-5208-4E14-963B-BF4EC0CDF85F}" type="pres">
      <dgm:prSet presAssocID="{2E09C859-D1A6-4D4E-8980-887B3B3F5DCD}" presName="space" presStyleCnt="0"/>
      <dgm:spPr/>
    </dgm:pt>
    <dgm:pt modelId="{4C3E16EC-DB66-4A7B-A9C8-6462D5089A8C}" type="pres">
      <dgm:prSet presAssocID="{05B23A99-F427-4C03-B2E7-D9D4AC69B726}" presName="composite" presStyleCnt="0"/>
      <dgm:spPr/>
    </dgm:pt>
    <dgm:pt modelId="{DC1F50AB-26C8-4FC9-9B5C-0930DD69FFA7}" type="pres">
      <dgm:prSet presAssocID="{05B23A99-F427-4C03-B2E7-D9D4AC69B726}" presName="parTx" presStyleLbl="alignNode1" presStyleIdx="1" presStyleCnt="2">
        <dgm:presLayoutVars>
          <dgm:chMax val="0"/>
          <dgm:chPref val="0"/>
          <dgm:bulletEnabled val="1"/>
        </dgm:presLayoutVars>
      </dgm:prSet>
      <dgm:spPr/>
    </dgm:pt>
    <dgm:pt modelId="{F073698F-FFF9-4264-B12D-19998FA9A3E2}" type="pres">
      <dgm:prSet presAssocID="{05B23A99-F427-4C03-B2E7-D9D4AC69B726}" presName="desTx" presStyleLbl="alignAccFollowNode1" presStyleIdx="1" presStyleCnt="2">
        <dgm:presLayoutVars>
          <dgm:bulletEnabled val="1"/>
        </dgm:presLayoutVars>
      </dgm:prSet>
      <dgm:spPr/>
    </dgm:pt>
  </dgm:ptLst>
  <dgm:cxnLst>
    <dgm:cxn modelId="{2F388602-8ACA-4A70-A70B-9FCA18C7AC62}" srcId="{60215B7C-3BF5-4EDD-977C-19FD8980EF29}" destId="{E4A69609-BFF5-4176-8ADC-3988C7BBE1D0}" srcOrd="1" destOrd="0" parTransId="{CA8D2DC4-6939-4E6C-AD0B-3D8CC3648C17}" sibTransId="{606D82A1-428E-4A86-9D7F-CA5DD5B51273}"/>
    <dgm:cxn modelId="{6CB3561E-ACA8-4A91-A262-A967003E9AD0}" srcId="{60215B7C-3BF5-4EDD-977C-19FD8980EF29}" destId="{52EDCC44-0EB8-4D97-BC91-236E0C7BE8EF}" srcOrd="2" destOrd="0" parTransId="{44E5FB39-B231-487D-A0C1-18BE29B3F321}" sibTransId="{067BB9A6-625A-473E-B798-F08E530A69C7}"/>
    <dgm:cxn modelId="{39189221-8E19-45F7-B0E6-7CAD3D2642C9}" srcId="{771873FC-DB99-4A94-BFCD-2779F6595F81}" destId="{05B23A99-F427-4C03-B2E7-D9D4AC69B726}" srcOrd="1" destOrd="0" parTransId="{315408ED-9197-4B5D-8F6D-38B1C30B6900}" sibTransId="{705BD4F0-52C8-41D9-8829-2281E6E2288B}"/>
    <dgm:cxn modelId="{70C8B627-4C68-4D5C-8C6D-DAA90D196672}" type="presOf" srcId="{771873FC-DB99-4A94-BFCD-2779F6595F81}" destId="{DC76EFE5-B5BD-43D5-A946-31D7C56A42DA}" srcOrd="0" destOrd="0" presId="urn:microsoft.com/office/officeart/2005/8/layout/hList1"/>
    <dgm:cxn modelId="{A2801445-0140-4DC6-A3EE-661CAD143241}" srcId="{771873FC-DB99-4A94-BFCD-2779F6595F81}" destId="{60215B7C-3BF5-4EDD-977C-19FD8980EF29}" srcOrd="0" destOrd="0" parTransId="{14CB84C7-D428-4D65-8AC7-9D9CF01AA951}" sibTransId="{2E09C859-D1A6-4D4E-8980-887B3B3F5DCD}"/>
    <dgm:cxn modelId="{ED645072-C211-4A70-A091-EFE158F881DF}" type="presOf" srcId="{B9FA61FE-C0B3-4BBD-BDF5-1B9FD68882A6}" destId="{F073698F-FFF9-4264-B12D-19998FA9A3E2}" srcOrd="0" destOrd="0" presId="urn:microsoft.com/office/officeart/2005/8/layout/hList1"/>
    <dgm:cxn modelId="{55868553-CFAF-4624-910A-F8517EAAB3BB}" type="presOf" srcId="{05B23A99-F427-4C03-B2E7-D9D4AC69B726}" destId="{DC1F50AB-26C8-4FC9-9B5C-0930DD69FFA7}" srcOrd="0" destOrd="0" presId="urn:microsoft.com/office/officeart/2005/8/layout/hList1"/>
    <dgm:cxn modelId="{31823C82-3B17-46CC-ABC5-989C1AFDA8B2}" type="presOf" srcId="{E4A69609-BFF5-4176-8ADC-3988C7BBE1D0}" destId="{5786D2C6-3C27-4343-B7E9-8239B3C092D9}" srcOrd="0" destOrd="1" presId="urn:microsoft.com/office/officeart/2005/8/layout/hList1"/>
    <dgm:cxn modelId="{5422F896-8AC1-4849-A786-14F50E3B16DD}" srcId="{60215B7C-3BF5-4EDD-977C-19FD8980EF29}" destId="{F1E9F9DE-E872-491B-9DE2-20D9057E9A1F}" srcOrd="0" destOrd="0" parTransId="{6DC5F6BA-F61D-4E08-B192-AC291BDE6837}" sibTransId="{C092CBCA-1677-442F-A7A5-F86900D3D7D6}"/>
    <dgm:cxn modelId="{CE46D8B4-81DF-43A8-9F7A-D1B1EDD34058}" type="presOf" srcId="{60215B7C-3BF5-4EDD-977C-19FD8980EF29}" destId="{DF0CF1A5-37E5-408E-80E3-68F0D899BD27}" srcOrd="0" destOrd="0" presId="urn:microsoft.com/office/officeart/2005/8/layout/hList1"/>
    <dgm:cxn modelId="{BFE87EE1-C6B9-4040-9DC0-1DB6CF504D61}" type="presOf" srcId="{F1E9F9DE-E872-491B-9DE2-20D9057E9A1F}" destId="{5786D2C6-3C27-4343-B7E9-8239B3C092D9}" srcOrd="0" destOrd="0" presId="urn:microsoft.com/office/officeart/2005/8/layout/hList1"/>
    <dgm:cxn modelId="{E240A0EB-22A4-4854-853B-DD220430F8A5}" srcId="{05B23A99-F427-4C03-B2E7-D9D4AC69B726}" destId="{B9FA61FE-C0B3-4BBD-BDF5-1B9FD68882A6}" srcOrd="0" destOrd="0" parTransId="{1EE742DE-E90B-4644-AC3B-5BA67F7829DC}" sibTransId="{79B92DBE-3E9A-4A85-AAD7-B09A01A05089}"/>
    <dgm:cxn modelId="{07CEB9F5-93B0-4E15-9561-B7D6475EED93}" type="presOf" srcId="{52EDCC44-0EB8-4D97-BC91-236E0C7BE8EF}" destId="{5786D2C6-3C27-4343-B7E9-8239B3C092D9}" srcOrd="0" destOrd="2" presId="urn:microsoft.com/office/officeart/2005/8/layout/hList1"/>
    <dgm:cxn modelId="{C833A6CC-E308-44F6-BE97-0981631A99FA}" type="presParOf" srcId="{DC76EFE5-B5BD-43D5-A946-31D7C56A42DA}" destId="{8510851B-BF60-43F2-8407-0EDD72F488C0}" srcOrd="0" destOrd="0" presId="urn:microsoft.com/office/officeart/2005/8/layout/hList1"/>
    <dgm:cxn modelId="{29614F55-1107-46CD-85E3-54694B579EDD}" type="presParOf" srcId="{8510851B-BF60-43F2-8407-0EDD72F488C0}" destId="{DF0CF1A5-37E5-408E-80E3-68F0D899BD27}" srcOrd="0" destOrd="0" presId="urn:microsoft.com/office/officeart/2005/8/layout/hList1"/>
    <dgm:cxn modelId="{DCF9A064-B4EE-49BE-BFED-246250FAC736}" type="presParOf" srcId="{8510851B-BF60-43F2-8407-0EDD72F488C0}" destId="{5786D2C6-3C27-4343-B7E9-8239B3C092D9}" srcOrd="1" destOrd="0" presId="urn:microsoft.com/office/officeart/2005/8/layout/hList1"/>
    <dgm:cxn modelId="{AF9480D5-F833-4CD8-A9F0-C8EF6511F48B}" type="presParOf" srcId="{DC76EFE5-B5BD-43D5-A946-31D7C56A42DA}" destId="{1ADEADFE-5208-4E14-963B-BF4EC0CDF85F}" srcOrd="1" destOrd="0" presId="urn:microsoft.com/office/officeart/2005/8/layout/hList1"/>
    <dgm:cxn modelId="{FFEF2CFB-87BA-47CB-B3DA-2C4E24C59369}" type="presParOf" srcId="{DC76EFE5-B5BD-43D5-A946-31D7C56A42DA}" destId="{4C3E16EC-DB66-4A7B-A9C8-6462D5089A8C}" srcOrd="2" destOrd="0" presId="urn:microsoft.com/office/officeart/2005/8/layout/hList1"/>
    <dgm:cxn modelId="{B69EE145-D026-4AB8-AAEA-6CE1A0C9A8CB}" type="presParOf" srcId="{4C3E16EC-DB66-4A7B-A9C8-6462D5089A8C}" destId="{DC1F50AB-26C8-4FC9-9B5C-0930DD69FFA7}" srcOrd="0" destOrd="0" presId="urn:microsoft.com/office/officeart/2005/8/layout/hList1"/>
    <dgm:cxn modelId="{8EF8E6AC-78C0-4ED1-B59C-CF59C8879CB3}" type="presParOf" srcId="{4C3E16EC-DB66-4A7B-A9C8-6462D5089A8C}" destId="{F073698F-FFF9-4264-B12D-19998FA9A3E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1873FC-DB99-4A94-BFCD-2779F6595F8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sv-SE"/>
        </a:p>
      </dgm:t>
    </dgm:pt>
    <dgm:pt modelId="{60215B7C-3BF5-4EDD-977C-19FD8980EF29}">
      <dgm:prSet phldrT="[Text]" custT="1"/>
      <dgm:spPr/>
      <dgm:t>
        <a:bodyPr/>
        <a:lstStyle/>
        <a:p>
          <a:pPr algn="just"/>
          <a:r>
            <a:rPr lang="sv-SE" sz="2400" dirty="0" err="1"/>
            <a:t>Strengths</a:t>
          </a:r>
          <a:endParaRPr lang="sv-SE" sz="2400" dirty="0"/>
        </a:p>
      </dgm:t>
    </dgm:pt>
    <dgm:pt modelId="{14CB84C7-D428-4D65-8AC7-9D9CF01AA951}" type="parTrans" cxnId="{A2801445-0140-4DC6-A3EE-661CAD143241}">
      <dgm:prSet/>
      <dgm:spPr/>
      <dgm:t>
        <a:bodyPr/>
        <a:lstStyle/>
        <a:p>
          <a:pPr algn="just"/>
          <a:endParaRPr lang="sv-SE"/>
        </a:p>
      </dgm:t>
    </dgm:pt>
    <dgm:pt modelId="{2E09C859-D1A6-4D4E-8980-887B3B3F5DCD}" type="sibTrans" cxnId="{A2801445-0140-4DC6-A3EE-661CAD143241}">
      <dgm:prSet/>
      <dgm:spPr/>
      <dgm:t>
        <a:bodyPr/>
        <a:lstStyle/>
        <a:p>
          <a:pPr algn="just"/>
          <a:endParaRPr lang="sv-SE"/>
        </a:p>
      </dgm:t>
    </dgm:pt>
    <dgm:pt modelId="{F1E9F9DE-E872-491B-9DE2-20D9057E9A1F}">
      <dgm:prSet phldrT="[Text]" custT="1"/>
      <dgm:spPr/>
      <dgm:t>
        <a:bodyPr/>
        <a:lstStyle/>
        <a:p>
          <a:pPr algn="just"/>
          <a:r>
            <a:rPr lang="en-GB" sz="2000" dirty="0"/>
            <a:t>Terms of loans are fixed</a:t>
          </a:r>
          <a:r>
            <a:rPr lang="en-GB" sz="1400" dirty="0"/>
            <a:t>.</a:t>
          </a:r>
          <a:endParaRPr lang="sv-SE" sz="1400" dirty="0"/>
        </a:p>
      </dgm:t>
    </dgm:pt>
    <dgm:pt modelId="{6DC5F6BA-F61D-4E08-B192-AC291BDE6837}" type="parTrans" cxnId="{5422F896-8AC1-4849-A786-14F50E3B16DD}">
      <dgm:prSet/>
      <dgm:spPr/>
      <dgm:t>
        <a:bodyPr/>
        <a:lstStyle/>
        <a:p>
          <a:pPr algn="just"/>
          <a:endParaRPr lang="sv-SE"/>
        </a:p>
      </dgm:t>
    </dgm:pt>
    <dgm:pt modelId="{C092CBCA-1677-442F-A7A5-F86900D3D7D6}" type="sibTrans" cxnId="{5422F896-8AC1-4849-A786-14F50E3B16DD}">
      <dgm:prSet/>
      <dgm:spPr/>
      <dgm:t>
        <a:bodyPr/>
        <a:lstStyle/>
        <a:p>
          <a:pPr algn="just"/>
          <a:endParaRPr lang="sv-SE"/>
        </a:p>
      </dgm:t>
    </dgm:pt>
    <dgm:pt modelId="{B9FA61FE-C0B3-4BBD-BDF5-1B9FD68882A6}">
      <dgm:prSet phldrT="[Text]" custT="1"/>
      <dgm:spPr/>
      <dgm:t>
        <a:bodyPr/>
        <a:lstStyle/>
        <a:p>
          <a:pPr algn="just"/>
          <a:r>
            <a:rPr lang="en-GB" sz="2000" dirty="0"/>
            <a:t>Financing costs reduce the rate of return and can jeopardize future investments</a:t>
          </a:r>
          <a:r>
            <a:rPr lang="en-GB" sz="1400" dirty="0"/>
            <a:t>.</a:t>
          </a:r>
          <a:endParaRPr lang="sv-SE" sz="1400" dirty="0"/>
        </a:p>
      </dgm:t>
    </dgm:pt>
    <dgm:pt modelId="{1EE742DE-E90B-4644-AC3B-5BA67F7829DC}" type="parTrans" cxnId="{E240A0EB-22A4-4854-853B-DD220430F8A5}">
      <dgm:prSet/>
      <dgm:spPr/>
      <dgm:t>
        <a:bodyPr/>
        <a:lstStyle/>
        <a:p>
          <a:pPr algn="just"/>
          <a:endParaRPr lang="sv-SE"/>
        </a:p>
      </dgm:t>
    </dgm:pt>
    <dgm:pt modelId="{79B92DBE-3E9A-4A85-AAD7-B09A01A05089}" type="sibTrans" cxnId="{E240A0EB-22A4-4854-853B-DD220430F8A5}">
      <dgm:prSet/>
      <dgm:spPr/>
      <dgm:t>
        <a:bodyPr/>
        <a:lstStyle/>
        <a:p>
          <a:pPr algn="just"/>
          <a:endParaRPr lang="sv-SE"/>
        </a:p>
      </dgm:t>
    </dgm:pt>
    <dgm:pt modelId="{05B23A99-F427-4C03-B2E7-D9D4AC69B726}">
      <dgm:prSet phldrT="[Text]" custT="1"/>
      <dgm:spPr/>
      <dgm:t>
        <a:bodyPr/>
        <a:lstStyle/>
        <a:p>
          <a:pPr algn="just"/>
          <a:r>
            <a:rPr lang="sv-SE" sz="2400" dirty="0" err="1"/>
            <a:t>Weaknesses</a:t>
          </a:r>
          <a:endParaRPr lang="sv-SE" sz="2400" dirty="0"/>
        </a:p>
      </dgm:t>
    </dgm:pt>
    <dgm:pt modelId="{705BD4F0-52C8-41D9-8829-2281E6E2288B}" type="sibTrans" cxnId="{39189221-8E19-45F7-B0E6-7CAD3D2642C9}">
      <dgm:prSet/>
      <dgm:spPr/>
      <dgm:t>
        <a:bodyPr/>
        <a:lstStyle/>
        <a:p>
          <a:pPr algn="just"/>
          <a:endParaRPr lang="sv-SE"/>
        </a:p>
      </dgm:t>
    </dgm:pt>
    <dgm:pt modelId="{315408ED-9197-4B5D-8F6D-38B1C30B6900}" type="parTrans" cxnId="{39189221-8E19-45F7-B0E6-7CAD3D2642C9}">
      <dgm:prSet/>
      <dgm:spPr/>
      <dgm:t>
        <a:bodyPr/>
        <a:lstStyle/>
        <a:p>
          <a:pPr algn="just"/>
          <a:endParaRPr lang="sv-SE"/>
        </a:p>
      </dgm:t>
    </dgm:pt>
    <dgm:pt modelId="{DC76EFE5-B5BD-43D5-A946-31D7C56A42DA}" type="pres">
      <dgm:prSet presAssocID="{771873FC-DB99-4A94-BFCD-2779F6595F81}" presName="Name0" presStyleCnt="0">
        <dgm:presLayoutVars>
          <dgm:dir/>
          <dgm:animLvl val="lvl"/>
          <dgm:resizeHandles val="exact"/>
        </dgm:presLayoutVars>
      </dgm:prSet>
      <dgm:spPr/>
    </dgm:pt>
    <dgm:pt modelId="{8510851B-BF60-43F2-8407-0EDD72F488C0}" type="pres">
      <dgm:prSet presAssocID="{60215B7C-3BF5-4EDD-977C-19FD8980EF29}" presName="composite" presStyleCnt="0"/>
      <dgm:spPr/>
    </dgm:pt>
    <dgm:pt modelId="{DF0CF1A5-37E5-408E-80E3-68F0D899BD27}" type="pres">
      <dgm:prSet presAssocID="{60215B7C-3BF5-4EDD-977C-19FD8980EF29}" presName="parTx" presStyleLbl="alignNode1" presStyleIdx="0" presStyleCnt="2">
        <dgm:presLayoutVars>
          <dgm:chMax val="0"/>
          <dgm:chPref val="0"/>
          <dgm:bulletEnabled val="1"/>
        </dgm:presLayoutVars>
      </dgm:prSet>
      <dgm:spPr/>
    </dgm:pt>
    <dgm:pt modelId="{5786D2C6-3C27-4343-B7E9-8239B3C092D9}" type="pres">
      <dgm:prSet presAssocID="{60215B7C-3BF5-4EDD-977C-19FD8980EF29}" presName="desTx" presStyleLbl="alignAccFollowNode1" presStyleIdx="0" presStyleCnt="2">
        <dgm:presLayoutVars>
          <dgm:bulletEnabled val="1"/>
        </dgm:presLayoutVars>
      </dgm:prSet>
      <dgm:spPr/>
    </dgm:pt>
    <dgm:pt modelId="{1ADEADFE-5208-4E14-963B-BF4EC0CDF85F}" type="pres">
      <dgm:prSet presAssocID="{2E09C859-D1A6-4D4E-8980-887B3B3F5DCD}" presName="space" presStyleCnt="0"/>
      <dgm:spPr/>
    </dgm:pt>
    <dgm:pt modelId="{4C3E16EC-DB66-4A7B-A9C8-6462D5089A8C}" type="pres">
      <dgm:prSet presAssocID="{05B23A99-F427-4C03-B2E7-D9D4AC69B726}" presName="composite" presStyleCnt="0"/>
      <dgm:spPr/>
    </dgm:pt>
    <dgm:pt modelId="{DC1F50AB-26C8-4FC9-9B5C-0930DD69FFA7}" type="pres">
      <dgm:prSet presAssocID="{05B23A99-F427-4C03-B2E7-D9D4AC69B726}" presName="parTx" presStyleLbl="alignNode1" presStyleIdx="1" presStyleCnt="2">
        <dgm:presLayoutVars>
          <dgm:chMax val="0"/>
          <dgm:chPref val="0"/>
          <dgm:bulletEnabled val="1"/>
        </dgm:presLayoutVars>
      </dgm:prSet>
      <dgm:spPr/>
    </dgm:pt>
    <dgm:pt modelId="{F073698F-FFF9-4264-B12D-19998FA9A3E2}" type="pres">
      <dgm:prSet presAssocID="{05B23A99-F427-4C03-B2E7-D9D4AC69B726}" presName="desTx" presStyleLbl="alignAccFollowNode1" presStyleIdx="1" presStyleCnt="2">
        <dgm:presLayoutVars>
          <dgm:bulletEnabled val="1"/>
        </dgm:presLayoutVars>
      </dgm:prSet>
      <dgm:spPr/>
    </dgm:pt>
  </dgm:ptLst>
  <dgm:cxnLst>
    <dgm:cxn modelId="{39189221-8E19-45F7-B0E6-7CAD3D2642C9}" srcId="{771873FC-DB99-4A94-BFCD-2779F6595F81}" destId="{05B23A99-F427-4C03-B2E7-D9D4AC69B726}" srcOrd="1" destOrd="0" parTransId="{315408ED-9197-4B5D-8F6D-38B1C30B6900}" sibTransId="{705BD4F0-52C8-41D9-8829-2281E6E2288B}"/>
    <dgm:cxn modelId="{70C8B627-4C68-4D5C-8C6D-DAA90D196672}" type="presOf" srcId="{771873FC-DB99-4A94-BFCD-2779F6595F81}" destId="{DC76EFE5-B5BD-43D5-A946-31D7C56A42DA}" srcOrd="0" destOrd="0" presId="urn:microsoft.com/office/officeart/2005/8/layout/hList1"/>
    <dgm:cxn modelId="{A2801445-0140-4DC6-A3EE-661CAD143241}" srcId="{771873FC-DB99-4A94-BFCD-2779F6595F81}" destId="{60215B7C-3BF5-4EDD-977C-19FD8980EF29}" srcOrd="0" destOrd="0" parTransId="{14CB84C7-D428-4D65-8AC7-9D9CF01AA951}" sibTransId="{2E09C859-D1A6-4D4E-8980-887B3B3F5DCD}"/>
    <dgm:cxn modelId="{ED645072-C211-4A70-A091-EFE158F881DF}" type="presOf" srcId="{B9FA61FE-C0B3-4BBD-BDF5-1B9FD68882A6}" destId="{F073698F-FFF9-4264-B12D-19998FA9A3E2}" srcOrd="0" destOrd="0" presId="urn:microsoft.com/office/officeart/2005/8/layout/hList1"/>
    <dgm:cxn modelId="{55868553-CFAF-4624-910A-F8517EAAB3BB}" type="presOf" srcId="{05B23A99-F427-4C03-B2E7-D9D4AC69B726}" destId="{DC1F50AB-26C8-4FC9-9B5C-0930DD69FFA7}" srcOrd="0" destOrd="0" presId="urn:microsoft.com/office/officeart/2005/8/layout/hList1"/>
    <dgm:cxn modelId="{5422F896-8AC1-4849-A786-14F50E3B16DD}" srcId="{60215B7C-3BF5-4EDD-977C-19FD8980EF29}" destId="{F1E9F9DE-E872-491B-9DE2-20D9057E9A1F}" srcOrd="0" destOrd="0" parTransId="{6DC5F6BA-F61D-4E08-B192-AC291BDE6837}" sibTransId="{C092CBCA-1677-442F-A7A5-F86900D3D7D6}"/>
    <dgm:cxn modelId="{CE46D8B4-81DF-43A8-9F7A-D1B1EDD34058}" type="presOf" srcId="{60215B7C-3BF5-4EDD-977C-19FD8980EF29}" destId="{DF0CF1A5-37E5-408E-80E3-68F0D899BD27}" srcOrd="0" destOrd="0" presId="urn:microsoft.com/office/officeart/2005/8/layout/hList1"/>
    <dgm:cxn modelId="{BFE87EE1-C6B9-4040-9DC0-1DB6CF504D61}" type="presOf" srcId="{F1E9F9DE-E872-491B-9DE2-20D9057E9A1F}" destId="{5786D2C6-3C27-4343-B7E9-8239B3C092D9}" srcOrd="0" destOrd="0" presId="urn:microsoft.com/office/officeart/2005/8/layout/hList1"/>
    <dgm:cxn modelId="{E240A0EB-22A4-4854-853B-DD220430F8A5}" srcId="{05B23A99-F427-4C03-B2E7-D9D4AC69B726}" destId="{B9FA61FE-C0B3-4BBD-BDF5-1B9FD68882A6}" srcOrd="0" destOrd="0" parTransId="{1EE742DE-E90B-4644-AC3B-5BA67F7829DC}" sibTransId="{79B92DBE-3E9A-4A85-AAD7-B09A01A05089}"/>
    <dgm:cxn modelId="{C833A6CC-E308-44F6-BE97-0981631A99FA}" type="presParOf" srcId="{DC76EFE5-B5BD-43D5-A946-31D7C56A42DA}" destId="{8510851B-BF60-43F2-8407-0EDD72F488C0}" srcOrd="0" destOrd="0" presId="urn:microsoft.com/office/officeart/2005/8/layout/hList1"/>
    <dgm:cxn modelId="{29614F55-1107-46CD-85E3-54694B579EDD}" type="presParOf" srcId="{8510851B-BF60-43F2-8407-0EDD72F488C0}" destId="{DF0CF1A5-37E5-408E-80E3-68F0D899BD27}" srcOrd="0" destOrd="0" presId="urn:microsoft.com/office/officeart/2005/8/layout/hList1"/>
    <dgm:cxn modelId="{DCF9A064-B4EE-49BE-BFED-246250FAC736}" type="presParOf" srcId="{8510851B-BF60-43F2-8407-0EDD72F488C0}" destId="{5786D2C6-3C27-4343-B7E9-8239B3C092D9}" srcOrd="1" destOrd="0" presId="urn:microsoft.com/office/officeart/2005/8/layout/hList1"/>
    <dgm:cxn modelId="{AF9480D5-F833-4CD8-A9F0-C8EF6511F48B}" type="presParOf" srcId="{DC76EFE5-B5BD-43D5-A946-31D7C56A42DA}" destId="{1ADEADFE-5208-4E14-963B-BF4EC0CDF85F}" srcOrd="1" destOrd="0" presId="urn:microsoft.com/office/officeart/2005/8/layout/hList1"/>
    <dgm:cxn modelId="{FFEF2CFB-87BA-47CB-B3DA-2C4E24C59369}" type="presParOf" srcId="{DC76EFE5-B5BD-43D5-A946-31D7C56A42DA}" destId="{4C3E16EC-DB66-4A7B-A9C8-6462D5089A8C}" srcOrd="2" destOrd="0" presId="urn:microsoft.com/office/officeart/2005/8/layout/hList1"/>
    <dgm:cxn modelId="{B69EE145-D026-4AB8-AAEA-6CE1A0C9A8CB}" type="presParOf" srcId="{4C3E16EC-DB66-4A7B-A9C8-6462D5089A8C}" destId="{DC1F50AB-26C8-4FC9-9B5C-0930DD69FFA7}" srcOrd="0" destOrd="0" presId="urn:microsoft.com/office/officeart/2005/8/layout/hList1"/>
    <dgm:cxn modelId="{8EF8E6AC-78C0-4ED1-B59C-CF59C8879CB3}" type="presParOf" srcId="{4C3E16EC-DB66-4A7B-A9C8-6462D5089A8C}" destId="{F073698F-FFF9-4264-B12D-19998FA9A3E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1873FC-DB99-4A94-BFCD-2779F6595F8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sv-SE"/>
        </a:p>
      </dgm:t>
    </dgm:pt>
    <dgm:pt modelId="{60215B7C-3BF5-4EDD-977C-19FD8980EF29}">
      <dgm:prSet phldrT="[Text]" custT="1"/>
      <dgm:spPr/>
      <dgm:t>
        <a:bodyPr/>
        <a:lstStyle/>
        <a:p>
          <a:pPr algn="just"/>
          <a:r>
            <a:rPr lang="sv-SE" sz="2400" dirty="0" err="1"/>
            <a:t>Strengths</a:t>
          </a:r>
          <a:endParaRPr lang="sv-SE" sz="2400" dirty="0"/>
        </a:p>
      </dgm:t>
    </dgm:pt>
    <dgm:pt modelId="{14CB84C7-D428-4D65-8AC7-9D9CF01AA951}" type="parTrans" cxnId="{A2801445-0140-4DC6-A3EE-661CAD143241}">
      <dgm:prSet/>
      <dgm:spPr/>
      <dgm:t>
        <a:bodyPr/>
        <a:lstStyle/>
        <a:p>
          <a:pPr algn="just"/>
          <a:endParaRPr lang="sv-SE"/>
        </a:p>
      </dgm:t>
    </dgm:pt>
    <dgm:pt modelId="{2E09C859-D1A6-4D4E-8980-887B3B3F5DCD}" type="sibTrans" cxnId="{A2801445-0140-4DC6-A3EE-661CAD143241}">
      <dgm:prSet/>
      <dgm:spPr/>
      <dgm:t>
        <a:bodyPr/>
        <a:lstStyle/>
        <a:p>
          <a:pPr algn="just"/>
          <a:endParaRPr lang="sv-SE"/>
        </a:p>
      </dgm:t>
    </dgm:pt>
    <dgm:pt modelId="{F1E9F9DE-E872-491B-9DE2-20D9057E9A1F}">
      <dgm:prSet phldrT="[Text]" custT="1"/>
      <dgm:spPr/>
      <dgm:t>
        <a:bodyPr/>
        <a:lstStyle/>
        <a:p>
          <a:pPr algn="just"/>
          <a:r>
            <a:rPr lang="en-GB" sz="2000" dirty="0"/>
            <a:t>Terms of loans are fixed.</a:t>
          </a:r>
          <a:endParaRPr lang="sv-SE" sz="2000" dirty="0"/>
        </a:p>
      </dgm:t>
    </dgm:pt>
    <dgm:pt modelId="{6DC5F6BA-F61D-4E08-B192-AC291BDE6837}" type="parTrans" cxnId="{5422F896-8AC1-4849-A786-14F50E3B16DD}">
      <dgm:prSet/>
      <dgm:spPr/>
      <dgm:t>
        <a:bodyPr/>
        <a:lstStyle/>
        <a:p>
          <a:pPr algn="just"/>
          <a:endParaRPr lang="sv-SE"/>
        </a:p>
      </dgm:t>
    </dgm:pt>
    <dgm:pt modelId="{C092CBCA-1677-442F-A7A5-F86900D3D7D6}" type="sibTrans" cxnId="{5422F896-8AC1-4849-A786-14F50E3B16DD}">
      <dgm:prSet/>
      <dgm:spPr/>
      <dgm:t>
        <a:bodyPr/>
        <a:lstStyle/>
        <a:p>
          <a:pPr algn="just"/>
          <a:endParaRPr lang="sv-SE"/>
        </a:p>
      </dgm:t>
    </dgm:pt>
    <dgm:pt modelId="{B9FA61FE-C0B3-4BBD-BDF5-1B9FD68882A6}">
      <dgm:prSet phldrT="[Text]" custT="1"/>
      <dgm:spPr/>
      <dgm:t>
        <a:bodyPr/>
        <a:lstStyle/>
        <a:p>
          <a:pPr algn="just"/>
          <a:r>
            <a:rPr lang="en-GB" sz="1600" dirty="0"/>
            <a:t>Usually secured against business or personal assets. </a:t>
          </a:r>
          <a:endParaRPr lang="sv-SE" sz="1600" dirty="0"/>
        </a:p>
      </dgm:t>
    </dgm:pt>
    <dgm:pt modelId="{1EE742DE-E90B-4644-AC3B-5BA67F7829DC}" type="parTrans" cxnId="{E240A0EB-22A4-4854-853B-DD220430F8A5}">
      <dgm:prSet/>
      <dgm:spPr/>
      <dgm:t>
        <a:bodyPr/>
        <a:lstStyle/>
        <a:p>
          <a:pPr algn="just"/>
          <a:endParaRPr lang="sv-SE"/>
        </a:p>
      </dgm:t>
    </dgm:pt>
    <dgm:pt modelId="{79B92DBE-3E9A-4A85-AAD7-B09A01A05089}" type="sibTrans" cxnId="{E240A0EB-22A4-4854-853B-DD220430F8A5}">
      <dgm:prSet/>
      <dgm:spPr/>
      <dgm:t>
        <a:bodyPr/>
        <a:lstStyle/>
        <a:p>
          <a:pPr algn="just"/>
          <a:endParaRPr lang="sv-SE"/>
        </a:p>
      </dgm:t>
    </dgm:pt>
    <dgm:pt modelId="{05B23A99-F427-4C03-B2E7-D9D4AC69B726}">
      <dgm:prSet phldrT="[Text]" custT="1"/>
      <dgm:spPr/>
      <dgm:t>
        <a:bodyPr/>
        <a:lstStyle/>
        <a:p>
          <a:pPr algn="just"/>
          <a:r>
            <a:rPr lang="sv-SE" sz="2400" dirty="0" err="1"/>
            <a:t>Weaknesses</a:t>
          </a:r>
          <a:endParaRPr lang="sv-SE" sz="2400" dirty="0"/>
        </a:p>
      </dgm:t>
    </dgm:pt>
    <dgm:pt modelId="{705BD4F0-52C8-41D9-8829-2281E6E2288B}" type="sibTrans" cxnId="{39189221-8E19-45F7-B0E6-7CAD3D2642C9}">
      <dgm:prSet/>
      <dgm:spPr/>
      <dgm:t>
        <a:bodyPr/>
        <a:lstStyle/>
        <a:p>
          <a:pPr algn="just"/>
          <a:endParaRPr lang="sv-SE"/>
        </a:p>
      </dgm:t>
    </dgm:pt>
    <dgm:pt modelId="{315408ED-9197-4B5D-8F6D-38B1C30B6900}" type="parTrans" cxnId="{39189221-8E19-45F7-B0E6-7CAD3D2642C9}">
      <dgm:prSet/>
      <dgm:spPr/>
      <dgm:t>
        <a:bodyPr/>
        <a:lstStyle/>
        <a:p>
          <a:pPr algn="just"/>
          <a:endParaRPr lang="sv-SE"/>
        </a:p>
      </dgm:t>
    </dgm:pt>
    <dgm:pt modelId="{176F2DEA-615F-4E05-A4B3-480383CB00D1}">
      <dgm:prSet phldrT="[Text]" custT="1"/>
      <dgm:spPr/>
      <dgm:t>
        <a:bodyPr/>
        <a:lstStyle/>
        <a:p>
          <a:pPr algn="just"/>
          <a:r>
            <a:rPr lang="en-GB" sz="2000" dirty="0"/>
            <a:t>Interest and capital repayments are fixed and known in advance.</a:t>
          </a:r>
          <a:endParaRPr lang="sv-SE" sz="2000" dirty="0"/>
        </a:p>
      </dgm:t>
    </dgm:pt>
    <dgm:pt modelId="{C8870C03-576C-493F-939A-4A4FE30D804D}" type="parTrans" cxnId="{39406E7B-FCA8-455B-9CF7-BF1BDB5098B2}">
      <dgm:prSet/>
      <dgm:spPr/>
      <dgm:t>
        <a:bodyPr/>
        <a:lstStyle/>
        <a:p>
          <a:pPr algn="just"/>
          <a:endParaRPr lang="sv-SE"/>
        </a:p>
      </dgm:t>
    </dgm:pt>
    <dgm:pt modelId="{4E31AA85-A07D-4AF4-89A1-00DEF6717F20}" type="sibTrans" cxnId="{39406E7B-FCA8-455B-9CF7-BF1BDB5098B2}">
      <dgm:prSet/>
      <dgm:spPr/>
      <dgm:t>
        <a:bodyPr/>
        <a:lstStyle/>
        <a:p>
          <a:pPr algn="just"/>
          <a:endParaRPr lang="sv-SE"/>
        </a:p>
      </dgm:t>
    </dgm:pt>
    <dgm:pt modelId="{6B83461A-F1D4-4C9A-96AB-E14B3551CFB1}">
      <dgm:prSet phldrT="[Text]" custT="1"/>
      <dgm:spPr/>
      <dgm:t>
        <a:bodyPr/>
        <a:lstStyle/>
        <a:p>
          <a:pPr algn="just"/>
          <a:r>
            <a:rPr lang="en-GB" sz="1600" dirty="0"/>
            <a:t>Can be refused because of lack of security. </a:t>
          </a:r>
          <a:endParaRPr lang="sv-SE" sz="1600" dirty="0"/>
        </a:p>
      </dgm:t>
    </dgm:pt>
    <dgm:pt modelId="{E613FFE4-E0C4-4773-A138-391AC6D5D0BE}" type="parTrans" cxnId="{59C724B1-A956-45BB-A2CA-BB20DA7DC95B}">
      <dgm:prSet/>
      <dgm:spPr/>
      <dgm:t>
        <a:bodyPr/>
        <a:lstStyle/>
        <a:p>
          <a:pPr algn="just"/>
          <a:endParaRPr lang="sv-SE"/>
        </a:p>
      </dgm:t>
    </dgm:pt>
    <dgm:pt modelId="{DAA5F424-F8D1-4B0E-9F5F-FD96CAE09D39}" type="sibTrans" cxnId="{59C724B1-A956-45BB-A2CA-BB20DA7DC95B}">
      <dgm:prSet/>
      <dgm:spPr/>
      <dgm:t>
        <a:bodyPr/>
        <a:lstStyle/>
        <a:p>
          <a:pPr algn="just"/>
          <a:endParaRPr lang="sv-SE"/>
        </a:p>
      </dgm:t>
    </dgm:pt>
    <dgm:pt modelId="{1687E815-A501-46A1-95DF-6F7280CF4CAD}">
      <dgm:prSet phldrT="[Text]" custT="1"/>
      <dgm:spPr/>
      <dgm:t>
        <a:bodyPr/>
        <a:lstStyle/>
        <a:p>
          <a:pPr algn="just"/>
          <a:r>
            <a:rPr lang="en-GB" sz="1600" dirty="0"/>
            <a:t>Requires good cash flow to pay interest and meet capital repayments.</a:t>
          </a:r>
          <a:endParaRPr lang="sv-SE" sz="1600" dirty="0"/>
        </a:p>
      </dgm:t>
    </dgm:pt>
    <dgm:pt modelId="{DEBE6C1C-FEB2-4E7E-9B26-2105B8C6D438}" type="parTrans" cxnId="{774A6E13-AB98-4B2C-9051-7B8B35B460F7}">
      <dgm:prSet/>
      <dgm:spPr/>
      <dgm:t>
        <a:bodyPr/>
        <a:lstStyle/>
        <a:p>
          <a:pPr algn="just"/>
          <a:endParaRPr lang="sv-SE"/>
        </a:p>
      </dgm:t>
    </dgm:pt>
    <dgm:pt modelId="{6ED45C62-9EBB-41FE-8DB3-CE00FBAA2227}" type="sibTrans" cxnId="{774A6E13-AB98-4B2C-9051-7B8B35B460F7}">
      <dgm:prSet/>
      <dgm:spPr/>
      <dgm:t>
        <a:bodyPr/>
        <a:lstStyle/>
        <a:p>
          <a:pPr algn="just"/>
          <a:endParaRPr lang="sv-SE"/>
        </a:p>
      </dgm:t>
    </dgm:pt>
    <dgm:pt modelId="{F82775FB-73E5-48CB-A16A-B53C2D1A138E}">
      <dgm:prSet phldrT="[Text]" custT="1"/>
      <dgm:spPr/>
      <dgm:t>
        <a:bodyPr/>
        <a:lstStyle/>
        <a:p>
          <a:pPr algn="just"/>
          <a:r>
            <a:rPr lang="en-GB" sz="1600" dirty="0"/>
            <a:t> The smaller the business, the higher is the cost of bank financing.</a:t>
          </a:r>
          <a:endParaRPr lang="sv-SE" sz="1600" dirty="0"/>
        </a:p>
      </dgm:t>
    </dgm:pt>
    <dgm:pt modelId="{9A41CCC7-4F14-4222-9243-CE3F922DBC79}" type="parTrans" cxnId="{51B89E8E-A0AD-480D-AD39-96D593648DA2}">
      <dgm:prSet/>
      <dgm:spPr/>
      <dgm:t>
        <a:bodyPr/>
        <a:lstStyle/>
        <a:p>
          <a:pPr algn="just"/>
          <a:endParaRPr lang="sv-SE"/>
        </a:p>
      </dgm:t>
    </dgm:pt>
    <dgm:pt modelId="{A5882710-5C7F-40E4-BA22-9DAE59A7AD0C}" type="sibTrans" cxnId="{51B89E8E-A0AD-480D-AD39-96D593648DA2}">
      <dgm:prSet/>
      <dgm:spPr/>
      <dgm:t>
        <a:bodyPr/>
        <a:lstStyle/>
        <a:p>
          <a:pPr algn="just"/>
          <a:endParaRPr lang="sv-SE"/>
        </a:p>
      </dgm:t>
    </dgm:pt>
    <dgm:pt modelId="{DC76EFE5-B5BD-43D5-A946-31D7C56A42DA}" type="pres">
      <dgm:prSet presAssocID="{771873FC-DB99-4A94-BFCD-2779F6595F81}" presName="Name0" presStyleCnt="0">
        <dgm:presLayoutVars>
          <dgm:dir/>
          <dgm:animLvl val="lvl"/>
          <dgm:resizeHandles val="exact"/>
        </dgm:presLayoutVars>
      </dgm:prSet>
      <dgm:spPr/>
    </dgm:pt>
    <dgm:pt modelId="{8510851B-BF60-43F2-8407-0EDD72F488C0}" type="pres">
      <dgm:prSet presAssocID="{60215B7C-3BF5-4EDD-977C-19FD8980EF29}" presName="composite" presStyleCnt="0"/>
      <dgm:spPr/>
    </dgm:pt>
    <dgm:pt modelId="{DF0CF1A5-37E5-408E-80E3-68F0D899BD27}" type="pres">
      <dgm:prSet presAssocID="{60215B7C-3BF5-4EDD-977C-19FD8980EF29}" presName="parTx" presStyleLbl="alignNode1" presStyleIdx="0" presStyleCnt="2">
        <dgm:presLayoutVars>
          <dgm:chMax val="0"/>
          <dgm:chPref val="0"/>
          <dgm:bulletEnabled val="1"/>
        </dgm:presLayoutVars>
      </dgm:prSet>
      <dgm:spPr/>
    </dgm:pt>
    <dgm:pt modelId="{5786D2C6-3C27-4343-B7E9-8239B3C092D9}" type="pres">
      <dgm:prSet presAssocID="{60215B7C-3BF5-4EDD-977C-19FD8980EF29}" presName="desTx" presStyleLbl="alignAccFollowNode1" presStyleIdx="0" presStyleCnt="2">
        <dgm:presLayoutVars>
          <dgm:bulletEnabled val="1"/>
        </dgm:presLayoutVars>
      </dgm:prSet>
      <dgm:spPr/>
    </dgm:pt>
    <dgm:pt modelId="{1ADEADFE-5208-4E14-963B-BF4EC0CDF85F}" type="pres">
      <dgm:prSet presAssocID="{2E09C859-D1A6-4D4E-8980-887B3B3F5DCD}" presName="space" presStyleCnt="0"/>
      <dgm:spPr/>
    </dgm:pt>
    <dgm:pt modelId="{4C3E16EC-DB66-4A7B-A9C8-6462D5089A8C}" type="pres">
      <dgm:prSet presAssocID="{05B23A99-F427-4C03-B2E7-D9D4AC69B726}" presName="composite" presStyleCnt="0"/>
      <dgm:spPr/>
    </dgm:pt>
    <dgm:pt modelId="{DC1F50AB-26C8-4FC9-9B5C-0930DD69FFA7}" type="pres">
      <dgm:prSet presAssocID="{05B23A99-F427-4C03-B2E7-D9D4AC69B726}" presName="parTx" presStyleLbl="alignNode1" presStyleIdx="1" presStyleCnt="2">
        <dgm:presLayoutVars>
          <dgm:chMax val="0"/>
          <dgm:chPref val="0"/>
          <dgm:bulletEnabled val="1"/>
        </dgm:presLayoutVars>
      </dgm:prSet>
      <dgm:spPr/>
    </dgm:pt>
    <dgm:pt modelId="{F073698F-FFF9-4264-B12D-19998FA9A3E2}" type="pres">
      <dgm:prSet presAssocID="{05B23A99-F427-4C03-B2E7-D9D4AC69B726}" presName="desTx" presStyleLbl="alignAccFollowNode1" presStyleIdx="1" presStyleCnt="2">
        <dgm:presLayoutVars>
          <dgm:bulletEnabled val="1"/>
        </dgm:presLayoutVars>
      </dgm:prSet>
      <dgm:spPr/>
    </dgm:pt>
  </dgm:ptLst>
  <dgm:cxnLst>
    <dgm:cxn modelId="{774A6E13-AB98-4B2C-9051-7B8B35B460F7}" srcId="{05B23A99-F427-4C03-B2E7-D9D4AC69B726}" destId="{1687E815-A501-46A1-95DF-6F7280CF4CAD}" srcOrd="2" destOrd="0" parTransId="{DEBE6C1C-FEB2-4E7E-9B26-2105B8C6D438}" sibTransId="{6ED45C62-9EBB-41FE-8DB3-CE00FBAA2227}"/>
    <dgm:cxn modelId="{2B886F1C-2C95-4078-95B8-AA3C241997E0}" type="presOf" srcId="{176F2DEA-615F-4E05-A4B3-480383CB00D1}" destId="{5786D2C6-3C27-4343-B7E9-8239B3C092D9}" srcOrd="0" destOrd="1" presId="urn:microsoft.com/office/officeart/2005/8/layout/hList1"/>
    <dgm:cxn modelId="{39189221-8E19-45F7-B0E6-7CAD3D2642C9}" srcId="{771873FC-DB99-4A94-BFCD-2779F6595F81}" destId="{05B23A99-F427-4C03-B2E7-D9D4AC69B726}" srcOrd="1" destOrd="0" parTransId="{315408ED-9197-4B5D-8F6D-38B1C30B6900}" sibTransId="{705BD4F0-52C8-41D9-8829-2281E6E2288B}"/>
    <dgm:cxn modelId="{70C8B627-4C68-4D5C-8C6D-DAA90D196672}" type="presOf" srcId="{771873FC-DB99-4A94-BFCD-2779F6595F81}" destId="{DC76EFE5-B5BD-43D5-A946-31D7C56A42DA}" srcOrd="0" destOrd="0" presId="urn:microsoft.com/office/officeart/2005/8/layout/hList1"/>
    <dgm:cxn modelId="{64E8985D-26FD-49C7-9EE2-DD07B64EF0B6}" type="presOf" srcId="{1687E815-A501-46A1-95DF-6F7280CF4CAD}" destId="{F073698F-FFF9-4264-B12D-19998FA9A3E2}" srcOrd="0" destOrd="2" presId="urn:microsoft.com/office/officeart/2005/8/layout/hList1"/>
    <dgm:cxn modelId="{A2801445-0140-4DC6-A3EE-661CAD143241}" srcId="{771873FC-DB99-4A94-BFCD-2779F6595F81}" destId="{60215B7C-3BF5-4EDD-977C-19FD8980EF29}" srcOrd="0" destOrd="0" parTransId="{14CB84C7-D428-4D65-8AC7-9D9CF01AA951}" sibTransId="{2E09C859-D1A6-4D4E-8980-887B3B3F5DCD}"/>
    <dgm:cxn modelId="{ED645072-C211-4A70-A091-EFE158F881DF}" type="presOf" srcId="{B9FA61FE-C0B3-4BBD-BDF5-1B9FD68882A6}" destId="{F073698F-FFF9-4264-B12D-19998FA9A3E2}" srcOrd="0" destOrd="0" presId="urn:microsoft.com/office/officeart/2005/8/layout/hList1"/>
    <dgm:cxn modelId="{55868553-CFAF-4624-910A-F8517EAAB3BB}" type="presOf" srcId="{05B23A99-F427-4C03-B2E7-D9D4AC69B726}" destId="{DC1F50AB-26C8-4FC9-9B5C-0930DD69FFA7}" srcOrd="0" destOrd="0" presId="urn:microsoft.com/office/officeart/2005/8/layout/hList1"/>
    <dgm:cxn modelId="{39406E7B-FCA8-455B-9CF7-BF1BDB5098B2}" srcId="{F1E9F9DE-E872-491B-9DE2-20D9057E9A1F}" destId="{176F2DEA-615F-4E05-A4B3-480383CB00D1}" srcOrd="0" destOrd="0" parTransId="{C8870C03-576C-493F-939A-4A4FE30D804D}" sibTransId="{4E31AA85-A07D-4AF4-89A1-00DEF6717F20}"/>
    <dgm:cxn modelId="{5CAF387D-48CF-4E58-9508-64137057DA74}" type="presOf" srcId="{F82775FB-73E5-48CB-A16A-B53C2D1A138E}" destId="{F073698F-FFF9-4264-B12D-19998FA9A3E2}" srcOrd="0" destOrd="3" presId="urn:microsoft.com/office/officeart/2005/8/layout/hList1"/>
    <dgm:cxn modelId="{CA604186-7343-4EF9-99DB-8DAB651C0C0B}" type="presOf" srcId="{6B83461A-F1D4-4C9A-96AB-E14B3551CFB1}" destId="{F073698F-FFF9-4264-B12D-19998FA9A3E2}" srcOrd="0" destOrd="1" presId="urn:microsoft.com/office/officeart/2005/8/layout/hList1"/>
    <dgm:cxn modelId="{51B89E8E-A0AD-480D-AD39-96D593648DA2}" srcId="{05B23A99-F427-4C03-B2E7-D9D4AC69B726}" destId="{F82775FB-73E5-48CB-A16A-B53C2D1A138E}" srcOrd="3" destOrd="0" parTransId="{9A41CCC7-4F14-4222-9243-CE3F922DBC79}" sibTransId="{A5882710-5C7F-40E4-BA22-9DAE59A7AD0C}"/>
    <dgm:cxn modelId="{5422F896-8AC1-4849-A786-14F50E3B16DD}" srcId="{60215B7C-3BF5-4EDD-977C-19FD8980EF29}" destId="{F1E9F9DE-E872-491B-9DE2-20D9057E9A1F}" srcOrd="0" destOrd="0" parTransId="{6DC5F6BA-F61D-4E08-B192-AC291BDE6837}" sibTransId="{C092CBCA-1677-442F-A7A5-F86900D3D7D6}"/>
    <dgm:cxn modelId="{59C724B1-A956-45BB-A2CA-BB20DA7DC95B}" srcId="{05B23A99-F427-4C03-B2E7-D9D4AC69B726}" destId="{6B83461A-F1D4-4C9A-96AB-E14B3551CFB1}" srcOrd="1" destOrd="0" parTransId="{E613FFE4-E0C4-4773-A138-391AC6D5D0BE}" sibTransId="{DAA5F424-F8D1-4B0E-9F5F-FD96CAE09D39}"/>
    <dgm:cxn modelId="{CE46D8B4-81DF-43A8-9F7A-D1B1EDD34058}" type="presOf" srcId="{60215B7C-3BF5-4EDD-977C-19FD8980EF29}" destId="{DF0CF1A5-37E5-408E-80E3-68F0D899BD27}" srcOrd="0" destOrd="0" presId="urn:microsoft.com/office/officeart/2005/8/layout/hList1"/>
    <dgm:cxn modelId="{BFE87EE1-C6B9-4040-9DC0-1DB6CF504D61}" type="presOf" srcId="{F1E9F9DE-E872-491B-9DE2-20D9057E9A1F}" destId="{5786D2C6-3C27-4343-B7E9-8239B3C092D9}" srcOrd="0" destOrd="0" presId="urn:microsoft.com/office/officeart/2005/8/layout/hList1"/>
    <dgm:cxn modelId="{E240A0EB-22A4-4854-853B-DD220430F8A5}" srcId="{05B23A99-F427-4C03-B2E7-D9D4AC69B726}" destId="{B9FA61FE-C0B3-4BBD-BDF5-1B9FD68882A6}" srcOrd="0" destOrd="0" parTransId="{1EE742DE-E90B-4644-AC3B-5BA67F7829DC}" sibTransId="{79B92DBE-3E9A-4A85-AAD7-B09A01A05089}"/>
    <dgm:cxn modelId="{C833A6CC-E308-44F6-BE97-0981631A99FA}" type="presParOf" srcId="{DC76EFE5-B5BD-43D5-A946-31D7C56A42DA}" destId="{8510851B-BF60-43F2-8407-0EDD72F488C0}" srcOrd="0" destOrd="0" presId="urn:microsoft.com/office/officeart/2005/8/layout/hList1"/>
    <dgm:cxn modelId="{29614F55-1107-46CD-85E3-54694B579EDD}" type="presParOf" srcId="{8510851B-BF60-43F2-8407-0EDD72F488C0}" destId="{DF0CF1A5-37E5-408E-80E3-68F0D899BD27}" srcOrd="0" destOrd="0" presId="urn:microsoft.com/office/officeart/2005/8/layout/hList1"/>
    <dgm:cxn modelId="{DCF9A064-B4EE-49BE-BFED-246250FAC736}" type="presParOf" srcId="{8510851B-BF60-43F2-8407-0EDD72F488C0}" destId="{5786D2C6-3C27-4343-B7E9-8239B3C092D9}" srcOrd="1" destOrd="0" presId="urn:microsoft.com/office/officeart/2005/8/layout/hList1"/>
    <dgm:cxn modelId="{AF9480D5-F833-4CD8-A9F0-C8EF6511F48B}" type="presParOf" srcId="{DC76EFE5-B5BD-43D5-A946-31D7C56A42DA}" destId="{1ADEADFE-5208-4E14-963B-BF4EC0CDF85F}" srcOrd="1" destOrd="0" presId="urn:microsoft.com/office/officeart/2005/8/layout/hList1"/>
    <dgm:cxn modelId="{FFEF2CFB-87BA-47CB-B3DA-2C4E24C59369}" type="presParOf" srcId="{DC76EFE5-B5BD-43D5-A946-31D7C56A42DA}" destId="{4C3E16EC-DB66-4A7B-A9C8-6462D5089A8C}" srcOrd="2" destOrd="0" presId="urn:microsoft.com/office/officeart/2005/8/layout/hList1"/>
    <dgm:cxn modelId="{B69EE145-D026-4AB8-AAEA-6CE1A0C9A8CB}" type="presParOf" srcId="{4C3E16EC-DB66-4A7B-A9C8-6462D5089A8C}" destId="{DC1F50AB-26C8-4FC9-9B5C-0930DD69FFA7}" srcOrd="0" destOrd="0" presId="urn:microsoft.com/office/officeart/2005/8/layout/hList1"/>
    <dgm:cxn modelId="{8EF8E6AC-78C0-4ED1-B59C-CF59C8879CB3}" type="presParOf" srcId="{4C3E16EC-DB66-4A7B-A9C8-6462D5089A8C}" destId="{F073698F-FFF9-4264-B12D-19998FA9A3E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1873FC-DB99-4A94-BFCD-2779F6595F8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sv-SE"/>
        </a:p>
      </dgm:t>
    </dgm:pt>
    <dgm:pt modelId="{60215B7C-3BF5-4EDD-977C-19FD8980EF29}">
      <dgm:prSet phldrT="[Text]" custT="1"/>
      <dgm:spPr/>
      <dgm:t>
        <a:bodyPr/>
        <a:lstStyle/>
        <a:p>
          <a:pPr algn="l"/>
          <a:r>
            <a:rPr lang="sv-SE" sz="2400" dirty="0" err="1"/>
            <a:t>Strengths</a:t>
          </a:r>
          <a:endParaRPr lang="sv-SE" sz="2400" dirty="0"/>
        </a:p>
      </dgm:t>
    </dgm:pt>
    <dgm:pt modelId="{14CB84C7-D428-4D65-8AC7-9D9CF01AA951}" type="parTrans" cxnId="{A2801445-0140-4DC6-A3EE-661CAD143241}">
      <dgm:prSet/>
      <dgm:spPr/>
      <dgm:t>
        <a:bodyPr/>
        <a:lstStyle/>
        <a:p>
          <a:pPr algn="l"/>
          <a:endParaRPr lang="sv-SE"/>
        </a:p>
      </dgm:t>
    </dgm:pt>
    <dgm:pt modelId="{2E09C859-D1A6-4D4E-8980-887B3B3F5DCD}" type="sibTrans" cxnId="{A2801445-0140-4DC6-A3EE-661CAD143241}">
      <dgm:prSet/>
      <dgm:spPr/>
      <dgm:t>
        <a:bodyPr/>
        <a:lstStyle/>
        <a:p>
          <a:pPr algn="l"/>
          <a:endParaRPr lang="sv-SE"/>
        </a:p>
      </dgm:t>
    </dgm:pt>
    <dgm:pt modelId="{F1E9F9DE-E872-491B-9DE2-20D9057E9A1F}">
      <dgm:prSet phldrT="[Text]" custT="1"/>
      <dgm:spPr/>
      <dgm:t>
        <a:bodyPr/>
        <a:lstStyle/>
        <a:p>
          <a:pPr algn="just"/>
          <a:r>
            <a:rPr lang="sv-SE" sz="2000" dirty="0" err="1"/>
            <a:t>Freedom</a:t>
          </a:r>
          <a:r>
            <a:rPr lang="sv-SE" sz="2000" dirty="0"/>
            <a:t> </a:t>
          </a:r>
          <a:r>
            <a:rPr lang="sv-SE" sz="2000" dirty="0" err="1"/>
            <a:t>of</a:t>
          </a:r>
          <a:r>
            <a:rPr lang="sv-SE" sz="2000" dirty="0"/>
            <a:t> action</a:t>
          </a:r>
        </a:p>
      </dgm:t>
    </dgm:pt>
    <dgm:pt modelId="{6DC5F6BA-F61D-4E08-B192-AC291BDE6837}" type="parTrans" cxnId="{5422F896-8AC1-4849-A786-14F50E3B16DD}">
      <dgm:prSet/>
      <dgm:spPr/>
      <dgm:t>
        <a:bodyPr/>
        <a:lstStyle/>
        <a:p>
          <a:pPr algn="l"/>
          <a:endParaRPr lang="sv-SE"/>
        </a:p>
      </dgm:t>
    </dgm:pt>
    <dgm:pt modelId="{C092CBCA-1677-442F-A7A5-F86900D3D7D6}" type="sibTrans" cxnId="{5422F896-8AC1-4849-A786-14F50E3B16DD}">
      <dgm:prSet/>
      <dgm:spPr/>
      <dgm:t>
        <a:bodyPr/>
        <a:lstStyle/>
        <a:p>
          <a:pPr algn="l"/>
          <a:endParaRPr lang="sv-SE"/>
        </a:p>
      </dgm:t>
    </dgm:pt>
    <dgm:pt modelId="{B9FA61FE-C0B3-4BBD-BDF5-1B9FD68882A6}">
      <dgm:prSet phldrT="[Text]" custT="1"/>
      <dgm:spPr/>
      <dgm:t>
        <a:bodyPr/>
        <a:lstStyle/>
        <a:p>
          <a:pPr algn="l"/>
          <a:r>
            <a:rPr lang="en-GB" sz="1800" dirty="0"/>
            <a:t>Increased pressure on the company to earn money to repay the individuals' own funds. </a:t>
          </a:r>
          <a:endParaRPr lang="sv-SE" sz="1800" dirty="0"/>
        </a:p>
      </dgm:t>
    </dgm:pt>
    <dgm:pt modelId="{1EE742DE-E90B-4644-AC3B-5BA67F7829DC}" type="parTrans" cxnId="{E240A0EB-22A4-4854-853B-DD220430F8A5}">
      <dgm:prSet/>
      <dgm:spPr/>
      <dgm:t>
        <a:bodyPr/>
        <a:lstStyle/>
        <a:p>
          <a:pPr algn="l"/>
          <a:endParaRPr lang="sv-SE"/>
        </a:p>
      </dgm:t>
    </dgm:pt>
    <dgm:pt modelId="{79B92DBE-3E9A-4A85-AAD7-B09A01A05089}" type="sibTrans" cxnId="{E240A0EB-22A4-4854-853B-DD220430F8A5}">
      <dgm:prSet/>
      <dgm:spPr/>
      <dgm:t>
        <a:bodyPr/>
        <a:lstStyle/>
        <a:p>
          <a:pPr algn="l"/>
          <a:endParaRPr lang="sv-SE"/>
        </a:p>
      </dgm:t>
    </dgm:pt>
    <dgm:pt modelId="{05B23A99-F427-4C03-B2E7-D9D4AC69B726}">
      <dgm:prSet phldrT="[Text]" custT="1"/>
      <dgm:spPr/>
      <dgm:t>
        <a:bodyPr/>
        <a:lstStyle/>
        <a:p>
          <a:pPr algn="l"/>
          <a:r>
            <a:rPr lang="sv-SE" sz="2400" dirty="0" err="1"/>
            <a:t>Weaknesses</a:t>
          </a:r>
          <a:endParaRPr lang="sv-SE" sz="2400" dirty="0"/>
        </a:p>
      </dgm:t>
    </dgm:pt>
    <dgm:pt modelId="{705BD4F0-52C8-41D9-8829-2281E6E2288B}" type="sibTrans" cxnId="{39189221-8E19-45F7-B0E6-7CAD3D2642C9}">
      <dgm:prSet/>
      <dgm:spPr/>
      <dgm:t>
        <a:bodyPr/>
        <a:lstStyle/>
        <a:p>
          <a:pPr algn="l"/>
          <a:endParaRPr lang="sv-SE"/>
        </a:p>
      </dgm:t>
    </dgm:pt>
    <dgm:pt modelId="{315408ED-9197-4B5D-8F6D-38B1C30B6900}" type="parTrans" cxnId="{39189221-8E19-45F7-B0E6-7CAD3D2642C9}">
      <dgm:prSet/>
      <dgm:spPr/>
      <dgm:t>
        <a:bodyPr/>
        <a:lstStyle/>
        <a:p>
          <a:pPr algn="l"/>
          <a:endParaRPr lang="sv-SE"/>
        </a:p>
      </dgm:t>
    </dgm:pt>
    <dgm:pt modelId="{7731CE43-2B26-4F62-9DD6-F0C1E5A49182}">
      <dgm:prSet phldrT="[Text]" custT="1"/>
      <dgm:spPr/>
      <dgm:t>
        <a:bodyPr/>
        <a:lstStyle/>
        <a:p>
          <a:pPr algn="l"/>
          <a:r>
            <a:rPr lang="en-GB" sz="1800" dirty="0"/>
            <a:t>Conflicts of interest may arise. </a:t>
          </a:r>
          <a:endParaRPr lang="sv-SE" sz="1800" dirty="0"/>
        </a:p>
      </dgm:t>
    </dgm:pt>
    <dgm:pt modelId="{D93BE75B-FE29-49B8-BEE5-0D98C04DFB31}" type="parTrans" cxnId="{6ABC6261-7C0F-4993-B1FE-497D32F659D1}">
      <dgm:prSet/>
      <dgm:spPr/>
      <dgm:t>
        <a:bodyPr/>
        <a:lstStyle/>
        <a:p>
          <a:endParaRPr lang="sv-SE"/>
        </a:p>
      </dgm:t>
    </dgm:pt>
    <dgm:pt modelId="{1FACD2B5-583A-428E-85FE-2E89A751C7C8}" type="sibTrans" cxnId="{6ABC6261-7C0F-4993-B1FE-497D32F659D1}">
      <dgm:prSet/>
      <dgm:spPr/>
      <dgm:t>
        <a:bodyPr/>
        <a:lstStyle/>
        <a:p>
          <a:endParaRPr lang="sv-SE"/>
        </a:p>
      </dgm:t>
    </dgm:pt>
    <dgm:pt modelId="{DC76EFE5-B5BD-43D5-A946-31D7C56A42DA}" type="pres">
      <dgm:prSet presAssocID="{771873FC-DB99-4A94-BFCD-2779F6595F81}" presName="Name0" presStyleCnt="0">
        <dgm:presLayoutVars>
          <dgm:dir/>
          <dgm:animLvl val="lvl"/>
          <dgm:resizeHandles val="exact"/>
        </dgm:presLayoutVars>
      </dgm:prSet>
      <dgm:spPr/>
    </dgm:pt>
    <dgm:pt modelId="{8510851B-BF60-43F2-8407-0EDD72F488C0}" type="pres">
      <dgm:prSet presAssocID="{60215B7C-3BF5-4EDD-977C-19FD8980EF29}" presName="composite" presStyleCnt="0"/>
      <dgm:spPr/>
    </dgm:pt>
    <dgm:pt modelId="{DF0CF1A5-37E5-408E-80E3-68F0D899BD27}" type="pres">
      <dgm:prSet presAssocID="{60215B7C-3BF5-4EDD-977C-19FD8980EF29}" presName="parTx" presStyleLbl="alignNode1" presStyleIdx="0" presStyleCnt="2">
        <dgm:presLayoutVars>
          <dgm:chMax val="0"/>
          <dgm:chPref val="0"/>
          <dgm:bulletEnabled val="1"/>
        </dgm:presLayoutVars>
      </dgm:prSet>
      <dgm:spPr/>
    </dgm:pt>
    <dgm:pt modelId="{5786D2C6-3C27-4343-B7E9-8239B3C092D9}" type="pres">
      <dgm:prSet presAssocID="{60215B7C-3BF5-4EDD-977C-19FD8980EF29}" presName="desTx" presStyleLbl="alignAccFollowNode1" presStyleIdx="0" presStyleCnt="2">
        <dgm:presLayoutVars>
          <dgm:bulletEnabled val="1"/>
        </dgm:presLayoutVars>
      </dgm:prSet>
      <dgm:spPr/>
    </dgm:pt>
    <dgm:pt modelId="{1ADEADFE-5208-4E14-963B-BF4EC0CDF85F}" type="pres">
      <dgm:prSet presAssocID="{2E09C859-D1A6-4D4E-8980-887B3B3F5DCD}" presName="space" presStyleCnt="0"/>
      <dgm:spPr/>
    </dgm:pt>
    <dgm:pt modelId="{4C3E16EC-DB66-4A7B-A9C8-6462D5089A8C}" type="pres">
      <dgm:prSet presAssocID="{05B23A99-F427-4C03-B2E7-D9D4AC69B726}" presName="composite" presStyleCnt="0"/>
      <dgm:spPr/>
    </dgm:pt>
    <dgm:pt modelId="{DC1F50AB-26C8-4FC9-9B5C-0930DD69FFA7}" type="pres">
      <dgm:prSet presAssocID="{05B23A99-F427-4C03-B2E7-D9D4AC69B726}" presName="parTx" presStyleLbl="alignNode1" presStyleIdx="1" presStyleCnt="2">
        <dgm:presLayoutVars>
          <dgm:chMax val="0"/>
          <dgm:chPref val="0"/>
          <dgm:bulletEnabled val="1"/>
        </dgm:presLayoutVars>
      </dgm:prSet>
      <dgm:spPr/>
    </dgm:pt>
    <dgm:pt modelId="{F073698F-FFF9-4264-B12D-19998FA9A3E2}" type="pres">
      <dgm:prSet presAssocID="{05B23A99-F427-4C03-B2E7-D9D4AC69B726}" presName="desTx" presStyleLbl="alignAccFollowNode1" presStyleIdx="1" presStyleCnt="2">
        <dgm:presLayoutVars>
          <dgm:bulletEnabled val="1"/>
        </dgm:presLayoutVars>
      </dgm:prSet>
      <dgm:spPr/>
    </dgm:pt>
  </dgm:ptLst>
  <dgm:cxnLst>
    <dgm:cxn modelId="{39189221-8E19-45F7-B0E6-7CAD3D2642C9}" srcId="{771873FC-DB99-4A94-BFCD-2779F6595F81}" destId="{05B23A99-F427-4C03-B2E7-D9D4AC69B726}" srcOrd="1" destOrd="0" parTransId="{315408ED-9197-4B5D-8F6D-38B1C30B6900}" sibTransId="{705BD4F0-52C8-41D9-8829-2281E6E2288B}"/>
    <dgm:cxn modelId="{70C8B627-4C68-4D5C-8C6D-DAA90D196672}" type="presOf" srcId="{771873FC-DB99-4A94-BFCD-2779F6595F81}" destId="{DC76EFE5-B5BD-43D5-A946-31D7C56A42DA}" srcOrd="0" destOrd="0" presId="urn:microsoft.com/office/officeart/2005/8/layout/hList1"/>
    <dgm:cxn modelId="{6ABC6261-7C0F-4993-B1FE-497D32F659D1}" srcId="{05B23A99-F427-4C03-B2E7-D9D4AC69B726}" destId="{7731CE43-2B26-4F62-9DD6-F0C1E5A49182}" srcOrd="1" destOrd="0" parTransId="{D93BE75B-FE29-49B8-BEE5-0D98C04DFB31}" sibTransId="{1FACD2B5-583A-428E-85FE-2E89A751C7C8}"/>
    <dgm:cxn modelId="{A2801445-0140-4DC6-A3EE-661CAD143241}" srcId="{771873FC-DB99-4A94-BFCD-2779F6595F81}" destId="{60215B7C-3BF5-4EDD-977C-19FD8980EF29}" srcOrd="0" destOrd="0" parTransId="{14CB84C7-D428-4D65-8AC7-9D9CF01AA951}" sibTransId="{2E09C859-D1A6-4D4E-8980-887B3B3F5DCD}"/>
    <dgm:cxn modelId="{ED645072-C211-4A70-A091-EFE158F881DF}" type="presOf" srcId="{B9FA61FE-C0B3-4BBD-BDF5-1B9FD68882A6}" destId="{F073698F-FFF9-4264-B12D-19998FA9A3E2}" srcOrd="0" destOrd="0" presId="urn:microsoft.com/office/officeart/2005/8/layout/hList1"/>
    <dgm:cxn modelId="{55868553-CFAF-4624-910A-F8517EAAB3BB}" type="presOf" srcId="{05B23A99-F427-4C03-B2E7-D9D4AC69B726}" destId="{DC1F50AB-26C8-4FC9-9B5C-0930DD69FFA7}" srcOrd="0" destOrd="0" presId="urn:microsoft.com/office/officeart/2005/8/layout/hList1"/>
    <dgm:cxn modelId="{5422F896-8AC1-4849-A786-14F50E3B16DD}" srcId="{60215B7C-3BF5-4EDD-977C-19FD8980EF29}" destId="{F1E9F9DE-E872-491B-9DE2-20D9057E9A1F}" srcOrd="0" destOrd="0" parTransId="{6DC5F6BA-F61D-4E08-B192-AC291BDE6837}" sibTransId="{C092CBCA-1677-442F-A7A5-F86900D3D7D6}"/>
    <dgm:cxn modelId="{CE46D8B4-81DF-43A8-9F7A-D1B1EDD34058}" type="presOf" srcId="{60215B7C-3BF5-4EDD-977C-19FD8980EF29}" destId="{DF0CF1A5-37E5-408E-80E3-68F0D899BD27}" srcOrd="0" destOrd="0" presId="urn:microsoft.com/office/officeart/2005/8/layout/hList1"/>
    <dgm:cxn modelId="{029A40CA-1A86-4B29-B350-D046AA6A9BA8}" type="presOf" srcId="{7731CE43-2B26-4F62-9DD6-F0C1E5A49182}" destId="{F073698F-FFF9-4264-B12D-19998FA9A3E2}" srcOrd="0" destOrd="1" presId="urn:microsoft.com/office/officeart/2005/8/layout/hList1"/>
    <dgm:cxn modelId="{BFE87EE1-C6B9-4040-9DC0-1DB6CF504D61}" type="presOf" srcId="{F1E9F9DE-E872-491B-9DE2-20D9057E9A1F}" destId="{5786D2C6-3C27-4343-B7E9-8239B3C092D9}" srcOrd="0" destOrd="0" presId="urn:microsoft.com/office/officeart/2005/8/layout/hList1"/>
    <dgm:cxn modelId="{E240A0EB-22A4-4854-853B-DD220430F8A5}" srcId="{05B23A99-F427-4C03-B2E7-D9D4AC69B726}" destId="{B9FA61FE-C0B3-4BBD-BDF5-1B9FD68882A6}" srcOrd="0" destOrd="0" parTransId="{1EE742DE-E90B-4644-AC3B-5BA67F7829DC}" sibTransId="{79B92DBE-3E9A-4A85-AAD7-B09A01A05089}"/>
    <dgm:cxn modelId="{C833A6CC-E308-44F6-BE97-0981631A99FA}" type="presParOf" srcId="{DC76EFE5-B5BD-43D5-A946-31D7C56A42DA}" destId="{8510851B-BF60-43F2-8407-0EDD72F488C0}" srcOrd="0" destOrd="0" presId="urn:microsoft.com/office/officeart/2005/8/layout/hList1"/>
    <dgm:cxn modelId="{29614F55-1107-46CD-85E3-54694B579EDD}" type="presParOf" srcId="{8510851B-BF60-43F2-8407-0EDD72F488C0}" destId="{DF0CF1A5-37E5-408E-80E3-68F0D899BD27}" srcOrd="0" destOrd="0" presId="urn:microsoft.com/office/officeart/2005/8/layout/hList1"/>
    <dgm:cxn modelId="{DCF9A064-B4EE-49BE-BFED-246250FAC736}" type="presParOf" srcId="{8510851B-BF60-43F2-8407-0EDD72F488C0}" destId="{5786D2C6-3C27-4343-B7E9-8239B3C092D9}" srcOrd="1" destOrd="0" presId="urn:microsoft.com/office/officeart/2005/8/layout/hList1"/>
    <dgm:cxn modelId="{AF9480D5-F833-4CD8-A9F0-C8EF6511F48B}" type="presParOf" srcId="{DC76EFE5-B5BD-43D5-A946-31D7C56A42DA}" destId="{1ADEADFE-5208-4E14-963B-BF4EC0CDF85F}" srcOrd="1" destOrd="0" presId="urn:microsoft.com/office/officeart/2005/8/layout/hList1"/>
    <dgm:cxn modelId="{FFEF2CFB-87BA-47CB-B3DA-2C4E24C59369}" type="presParOf" srcId="{DC76EFE5-B5BD-43D5-A946-31D7C56A42DA}" destId="{4C3E16EC-DB66-4A7B-A9C8-6462D5089A8C}" srcOrd="2" destOrd="0" presId="urn:microsoft.com/office/officeart/2005/8/layout/hList1"/>
    <dgm:cxn modelId="{B69EE145-D026-4AB8-AAEA-6CE1A0C9A8CB}" type="presParOf" srcId="{4C3E16EC-DB66-4A7B-A9C8-6462D5089A8C}" destId="{DC1F50AB-26C8-4FC9-9B5C-0930DD69FFA7}" srcOrd="0" destOrd="0" presId="urn:microsoft.com/office/officeart/2005/8/layout/hList1"/>
    <dgm:cxn modelId="{8EF8E6AC-78C0-4ED1-B59C-CF59C8879CB3}" type="presParOf" srcId="{4C3E16EC-DB66-4A7B-A9C8-6462D5089A8C}" destId="{F073698F-FFF9-4264-B12D-19998FA9A3E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1873FC-DB99-4A94-BFCD-2779F6595F8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sv-SE"/>
        </a:p>
      </dgm:t>
    </dgm:pt>
    <dgm:pt modelId="{60215B7C-3BF5-4EDD-977C-19FD8980EF29}">
      <dgm:prSet phldrT="[Text]" custT="1"/>
      <dgm:spPr/>
      <dgm:t>
        <a:bodyPr/>
        <a:lstStyle/>
        <a:p>
          <a:pPr algn="l"/>
          <a:r>
            <a:rPr lang="sv-SE" sz="2400" dirty="0" err="1"/>
            <a:t>Strengths</a:t>
          </a:r>
          <a:endParaRPr lang="sv-SE" sz="2400" dirty="0"/>
        </a:p>
      </dgm:t>
    </dgm:pt>
    <dgm:pt modelId="{14CB84C7-D428-4D65-8AC7-9D9CF01AA951}" type="parTrans" cxnId="{A2801445-0140-4DC6-A3EE-661CAD143241}">
      <dgm:prSet/>
      <dgm:spPr/>
      <dgm:t>
        <a:bodyPr/>
        <a:lstStyle/>
        <a:p>
          <a:pPr algn="l"/>
          <a:endParaRPr lang="sv-SE"/>
        </a:p>
      </dgm:t>
    </dgm:pt>
    <dgm:pt modelId="{2E09C859-D1A6-4D4E-8980-887B3B3F5DCD}" type="sibTrans" cxnId="{A2801445-0140-4DC6-A3EE-661CAD143241}">
      <dgm:prSet/>
      <dgm:spPr/>
      <dgm:t>
        <a:bodyPr/>
        <a:lstStyle/>
        <a:p>
          <a:pPr algn="l"/>
          <a:endParaRPr lang="sv-SE"/>
        </a:p>
      </dgm:t>
    </dgm:pt>
    <dgm:pt modelId="{F1E9F9DE-E872-491B-9DE2-20D9057E9A1F}">
      <dgm:prSet phldrT="[Text]" custT="1"/>
      <dgm:spPr/>
      <dgm:t>
        <a:bodyPr/>
        <a:lstStyle/>
        <a:p>
          <a:pPr algn="l"/>
          <a:r>
            <a:rPr lang="en-GB" sz="1800" dirty="0"/>
            <a:t>This type of funding normally does not require to give up control over the company's management. </a:t>
          </a:r>
          <a:endParaRPr lang="sv-SE" sz="1800" dirty="0"/>
        </a:p>
      </dgm:t>
    </dgm:pt>
    <dgm:pt modelId="{6DC5F6BA-F61D-4E08-B192-AC291BDE6837}" type="parTrans" cxnId="{5422F896-8AC1-4849-A786-14F50E3B16DD}">
      <dgm:prSet/>
      <dgm:spPr/>
      <dgm:t>
        <a:bodyPr/>
        <a:lstStyle/>
        <a:p>
          <a:pPr algn="l"/>
          <a:endParaRPr lang="sv-SE"/>
        </a:p>
      </dgm:t>
    </dgm:pt>
    <dgm:pt modelId="{C092CBCA-1677-442F-A7A5-F86900D3D7D6}" type="sibTrans" cxnId="{5422F896-8AC1-4849-A786-14F50E3B16DD}">
      <dgm:prSet/>
      <dgm:spPr/>
      <dgm:t>
        <a:bodyPr/>
        <a:lstStyle/>
        <a:p>
          <a:pPr algn="l"/>
          <a:endParaRPr lang="sv-SE"/>
        </a:p>
      </dgm:t>
    </dgm:pt>
    <dgm:pt modelId="{B9FA61FE-C0B3-4BBD-BDF5-1B9FD68882A6}">
      <dgm:prSet phldrT="[Text]" custT="1"/>
      <dgm:spPr/>
      <dgm:t>
        <a:bodyPr/>
        <a:lstStyle/>
        <a:p>
          <a:pPr algn="l"/>
          <a:r>
            <a:rPr lang="en-GB" sz="2000" dirty="0"/>
            <a:t>Financing costs reduce the rate of return and can jeopardize future investments.</a:t>
          </a:r>
          <a:endParaRPr lang="sv-SE" sz="2000" dirty="0"/>
        </a:p>
      </dgm:t>
    </dgm:pt>
    <dgm:pt modelId="{1EE742DE-E90B-4644-AC3B-5BA67F7829DC}" type="parTrans" cxnId="{E240A0EB-22A4-4854-853B-DD220430F8A5}">
      <dgm:prSet/>
      <dgm:spPr/>
      <dgm:t>
        <a:bodyPr/>
        <a:lstStyle/>
        <a:p>
          <a:pPr algn="l"/>
          <a:endParaRPr lang="sv-SE"/>
        </a:p>
      </dgm:t>
    </dgm:pt>
    <dgm:pt modelId="{79B92DBE-3E9A-4A85-AAD7-B09A01A05089}" type="sibTrans" cxnId="{E240A0EB-22A4-4854-853B-DD220430F8A5}">
      <dgm:prSet/>
      <dgm:spPr/>
      <dgm:t>
        <a:bodyPr/>
        <a:lstStyle/>
        <a:p>
          <a:pPr algn="l"/>
          <a:endParaRPr lang="sv-SE"/>
        </a:p>
      </dgm:t>
    </dgm:pt>
    <dgm:pt modelId="{05B23A99-F427-4C03-B2E7-D9D4AC69B726}">
      <dgm:prSet phldrT="[Text]" custT="1"/>
      <dgm:spPr/>
      <dgm:t>
        <a:bodyPr/>
        <a:lstStyle/>
        <a:p>
          <a:pPr algn="l"/>
          <a:r>
            <a:rPr lang="sv-SE" sz="2400" dirty="0" err="1"/>
            <a:t>Weaknesses</a:t>
          </a:r>
          <a:endParaRPr lang="sv-SE" sz="2400" dirty="0"/>
        </a:p>
      </dgm:t>
    </dgm:pt>
    <dgm:pt modelId="{705BD4F0-52C8-41D9-8829-2281E6E2288B}" type="sibTrans" cxnId="{39189221-8E19-45F7-B0E6-7CAD3D2642C9}">
      <dgm:prSet/>
      <dgm:spPr/>
      <dgm:t>
        <a:bodyPr/>
        <a:lstStyle/>
        <a:p>
          <a:pPr algn="l"/>
          <a:endParaRPr lang="sv-SE"/>
        </a:p>
      </dgm:t>
    </dgm:pt>
    <dgm:pt modelId="{315408ED-9197-4B5D-8F6D-38B1C30B6900}" type="parTrans" cxnId="{39189221-8E19-45F7-B0E6-7CAD3D2642C9}">
      <dgm:prSet/>
      <dgm:spPr/>
      <dgm:t>
        <a:bodyPr/>
        <a:lstStyle/>
        <a:p>
          <a:pPr algn="l"/>
          <a:endParaRPr lang="sv-SE"/>
        </a:p>
      </dgm:t>
    </dgm:pt>
    <dgm:pt modelId="{7FC5545D-3D51-4157-910D-D02F2CA068EB}">
      <dgm:prSet phldrT="[Text]" custT="1"/>
      <dgm:spPr/>
      <dgm:t>
        <a:bodyPr/>
        <a:lstStyle/>
        <a:p>
          <a:pPr algn="l"/>
          <a:r>
            <a:rPr lang="en-GB" sz="1800" dirty="0"/>
            <a:t>Term of financing is fixed</a:t>
          </a:r>
          <a:endParaRPr lang="sv-SE" sz="1800" dirty="0"/>
        </a:p>
      </dgm:t>
    </dgm:pt>
    <dgm:pt modelId="{E74CF327-BBB6-4C74-AC4A-207DE12D3C5B}" type="parTrans" cxnId="{694FD584-7BF9-4EC8-8919-A2BD0375192C}">
      <dgm:prSet/>
      <dgm:spPr/>
      <dgm:t>
        <a:bodyPr/>
        <a:lstStyle/>
        <a:p>
          <a:endParaRPr lang="sv-SE"/>
        </a:p>
      </dgm:t>
    </dgm:pt>
    <dgm:pt modelId="{1AC94B8B-DB16-40F9-8D32-79274FC59EE4}" type="sibTrans" cxnId="{694FD584-7BF9-4EC8-8919-A2BD0375192C}">
      <dgm:prSet/>
      <dgm:spPr/>
      <dgm:t>
        <a:bodyPr/>
        <a:lstStyle/>
        <a:p>
          <a:endParaRPr lang="sv-SE"/>
        </a:p>
      </dgm:t>
    </dgm:pt>
    <dgm:pt modelId="{B014131B-DEC7-4FF6-BAAA-4D5BEC4BC684}">
      <dgm:prSet phldrT="[Text]" custT="1"/>
      <dgm:spPr/>
      <dgm:t>
        <a:bodyPr/>
        <a:lstStyle/>
        <a:p>
          <a:pPr algn="l"/>
          <a:r>
            <a:rPr lang="en-GB" sz="1800" dirty="0"/>
            <a:t>Interest and capital repayments are fixed and known in advance. </a:t>
          </a:r>
          <a:endParaRPr lang="sv-SE" sz="1800" dirty="0"/>
        </a:p>
      </dgm:t>
    </dgm:pt>
    <dgm:pt modelId="{3F741733-826D-4361-94B4-983247D902C4}" type="sibTrans" cxnId="{FBA98C3D-3270-475C-A704-02022101C554}">
      <dgm:prSet/>
      <dgm:spPr/>
      <dgm:t>
        <a:bodyPr/>
        <a:lstStyle/>
        <a:p>
          <a:endParaRPr lang="sv-SE"/>
        </a:p>
      </dgm:t>
    </dgm:pt>
    <dgm:pt modelId="{FE9D07BB-A41A-4254-B1F5-0CF097544B0C}" type="parTrans" cxnId="{FBA98C3D-3270-475C-A704-02022101C554}">
      <dgm:prSet/>
      <dgm:spPr/>
      <dgm:t>
        <a:bodyPr/>
        <a:lstStyle/>
        <a:p>
          <a:endParaRPr lang="sv-SE"/>
        </a:p>
      </dgm:t>
    </dgm:pt>
    <dgm:pt modelId="{DC76EFE5-B5BD-43D5-A946-31D7C56A42DA}" type="pres">
      <dgm:prSet presAssocID="{771873FC-DB99-4A94-BFCD-2779F6595F81}" presName="Name0" presStyleCnt="0">
        <dgm:presLayoutVars>
          <dgm:dir/>
          <dgm:animLvl val="lvl"/>
          <dgm:resizeHandles val="exact"/>
        </dgm:presLayoutVars>
      </dgm:prSet>
      <dgm:spPr/>
    </dgm:pt>
    <dgm:pt modelId="{8510851B-BF60-43F2-8407-0EDD72F488C0}" type="pres">
      <dgm:prSet presAssocID="{60215B7C-3BF5-4EDD-977C-19FD8980EF29}" presName="composite" presStyleCnt="0"/>
      <dgm:spPr/>
    </dgm:pt>
    <dgm:pt modelId="{DF0CF1A5-37E5-408E-80E3-68F0D899BD27}" type="pres">
      <dgm:prSet presAssocID="{60215B7C-3BF5-4EDD-977C-19FD8980EF29}" presName="parTx" presStyleLbl="alignNode1" presStyleIdx="0" presStyleCnt="2">
        <dgm:presLayoutVars>
          <dgm:chMax val="0"/>
          <dgm:chPref val="0"/>
          <dgm:bulletEnabled val="1"/>
        </dgm:presLayoutVars>
      </dgm:prSet>
      <dgm:spPr/>
    </dgm:pt>
    <dgm:pt modelId="{5786D2C6-3C27-4343-B7E9-8239B3C092D9}" type="pres">
      <dgm:prSet presAssocID="{60215B7C-3BF5-4EDD-977C-19FD8980EF29}" presName="desTx" presStyleLbl="alignAccFollowNode1" presStyleIdx="0" presStyleCnt="2" custLinFactNeighborX="-1698">
        <dgm:presLayoutVars>
          <dgm:bulletEnabled val="1"/>
        </dgm:presLayoutVars>
      </dgm:prSet>
      <dgm:spPr/>
    </dgm:pt>
    <dgm:pt modelId="{1ADEADFE-5208-4E14-963B-BF4EC0CDF85F}" type="pres">
      <dgm:prSet presAssocID="{2E09C859-D1A6-4D4E-8980-887B3B3F5DCD}" presName="space" presStyleCnt="0"/>
      <dgm:spPr/>
    </dgm:pt>
    <dgm:pt modelId="{4C3E16EC-DB66-4A7B-A9C8-6462D5089A8C}" type="pres">
      <dgm:prSet presAssocID="{05B23A99-F427-4C03-B2E7-D9D4AC69B726}" presName="composite" presStyleCnt="0"/>
      <dgm:spPr/>
    </dgm:pt>
    <dgm:pt modelId="{DC1F50AB-26C8-4FC9-9B5C-0930DD69FFA7}" type="pres">
      <dgm:prSet presAssocID="{05B23A99-F427-4C03-B2E7-D9D4AC69B726}" presName="parTx" presStyleLbl="alignNode1" presStyleIdx="1" presStyleCnt="2">
        <dgm:presLayoutVars>
          <dgm:chMax val="0"/>
          <dgm:chPref val="0"/>
          <dgm:bulletEnabled val="1"/>
        </dgm:presLayoutVars>
      </dgm:prSet>
      <dgm:spPr/>
    </dgm:pt>
    <dgm:pt modelId="{F073698F-FFF9-4264-B12D-19998FA9A3E2}" type="pres">
      <dgm:prSet presAssocID="{05B23A99-F427-4C03-B2E7-D9D4AC69B726}" presName="desTx" presStyleLbl="alignAccFollowNode1" presStyleIdx="1" presStyleCnt="2">
        <dgm:presLayoutVars>
          <dgm:bulletEnabled val="1"/>
        </dgm:presLayoutVars>
      </dgm:prSet>
      <dgm:spPr/>
    </dgm:pt>
  </dgm:ptLst>
  <dgm:cxnLst>
    <dgm:cxn modelId="{3F6BE50D-8C80-4178-A4F4-7AC6E2421AD2}" type="presOf" srcId="{7FC5545D-3D51-4157-910D-D02F2CA068EB}" destId="{5786D2C6-3C27-4343-B7E9-8239B3C092D9}" srcOrd="0" destOrd="1" presId="urn:microsoft.com/office/officeart/2005/8/layout/hList1"/>
    <dgm:cxn modelId="{39189221-8E19-45F7-B0E6-7CAD3D2642C9}" srcId="{771873FC-DB99-4A94-BFCD-2779F6595F81}" destId="{05B23A99-F427-4C03-B2E7-D9D4AC69B726}" srcOrd="1" destOrd="0" parTransId="{315408ED-9197-4B5D-8F6D-38B1C30B6900}" sibTransId="{705BD4F0-52C8-41D9-8829-2281E6E2288B}"/>
    <dgm:cxn modelId="{70C8B627-4C68-4D5C-8C6D-DAA90D196672}" type="presOf" srcId="{771873FC-DB99-4A94-BFCD-2779F6595F81}" destId="{DC76EFE5-B5BD-43D5-A946-31D7C56A42DA}" srcOrd="0" destOrd="0" presId="urn:microsoft.com/office/officeart/2005/8/layout/hList1"/>
    <dgm:cxn modelId="{FBA98C3D-3270-475C-A704-02022101C554}" srcId="{7FC5545D-3D51-4157-910D-D02F2CA068EB}" destId="{B014131B-DEC7-4FF6-BAAA-4D5BEC4BC684}" srcOrd="0" destOrd="0" parTransId="{FE9D07BB-A41A-4254-B1F5-0CF097544B0C}" sibTransId="{3F741733-826D-4361-94B4-983247D902C4}"/>
    <dgm:cxn modelId="{E06EF13D-D713-4D79-9EAC-6784C72F999E}" type="presOf" srcId="{B014131B-DEC7-4FF6-BAAA-4D5BEC4BC684}" destId="{5786D2C6-3C27-4343-B7E9-8239B3C092D9}" srcOrd="0" destOrd="2" presId="urn:microsoft.com/office/officeart/2005/8/layout/hList1"/>
    <dgm:cxn modelId="{A2801445-0140-4DC6-A3EE-661CAD143241}" srcId="{771873FC-DB99-4A94-BFCD-2779F6595F81}" destId="{60215B7C-3BF5-4EDD-977C-19FD8980EF29}" srcOrd="0" destOrd="0" parTransId="{14CB84C7-D428-4D65-8AC7-9D9CF01AA951}" sibTransId="{2E09C859-D1A6-4D4E-8980-887B3B3F5DCD}"/>
    <dgm:cxn modelId="{ED645072-C211-4A70-A091-EFE158F881DF}" type="presOf" srcId="{B9FA61FE-C0B3-4BBD-BDF5-1B9FD68882A6}" destId="{F073698F-FFF9-4264-B12D-19998FA9A3E2}" srcOrd="0" destOrd="0" presId="urn:microsoft.com/office/officeart/2005/8/layout/hList1"/>
    <dgm:cxn modelId="{55868553-CFAF-4624-910A-F8517EAAB3BB}" type="presOf" srcId="{05B23A99-F427-4C03-B2E7-D9D4AC69B726}" destId="{DC1F50AB-26C8-4FC9-9B5C-0930DD69FFA7}" srcOrd="0" destOrd="0" presId="urn:microsoft.com/office/officeart/2005/8/layout/hList1"/>
    <dgm:cxn modelId="{694FD584-7BF9-4EC8-8919-A2BD0375192C}" srcId="{60215B7C-3BF5-4EDD-977C-19FD8980EF29}" destId="{7FC5545D-3D51-4157-910D-D02F2CA068EB}" srcOrd="1" destOrd="0" parTransId="{E74CF327-BBB6-4C74-AC4A-207DE12D3C5B}" sibTransId="{1AC94B8B-DB16-40F9-8D32-79274FC59EE4}"/>
    <dgm:cxn modelId="{5422F896-8AC1-4849-A786-14F50E3B16DD}" srcId="{60215B7C-3BF5-4EDD-977C-19FD8980EF29}" destId="{F1E9F9DE-E872-491B-9DE2-20D9057E9A1F}" srcOrd="0" destOrd="0" parTransId="{6DC5F6BA-F61D-4E08-B192-AC291BDE6837}" sibTransId="{C092CBCA-1677-442F-A7A5-F86900D3D7D6}"/>
    <dgm:cxn modelId="{CE46D8B4-81DF-43A8-9F7A-D1B1EDD34058}" type="presOf" srcId="{60215B7C-3BF5-4EDD-977C-19FD8980EF29}" destId="{DF0CF1A5-37E5-408E-80E3-68F0D899BD27}" srcOrd="0" destOrd="0" presId="urn:microsoft.com/office/officeart/2005/8/layout/hList1"/>
    <dgm:cxn modelId="{BFE87EE1-C6B9-4040-9DC0-1DB6CF504D61}" type="presOf" srcId="{F1E9F9DE-E872-491B-9DE2-20D9057E9A1F}" destId="{5786D2C6-3C27-4343-B7E9-8239B3C092D9}" srcOrd="0" destOrd="0" presId="urn:microsoft.com/office/officeart/2005/8/layout/hList1"/>
    <dgm:cxn modelId="{E240A0EB-22A4-4854-853B-DD220430F8A5}" srcId="{05B23A99-F427-4C03-B2E7-D9D4AC69B726}" destId="{B9FA61FE-C0B3-4BBD-BDF5-1B9FD68882A6}" srcOrd="0" destOrd="0" parTransId="{1EE742DE-E90B-4644-AC3B-5BA67F7829DC}" sibTransId="{79B92DBE-3E9A-4A85-AAD7-B09A01A05089}"/>
    <dgm:cxn modelId="{C833A6CC-E308-44F6-BE97-0981631A99FA}" type="presParOf" srcId="{DC76EFE5-B5BD-43D5-A946-31D7C56A42DA}" destId="{8510851B-BF60-43F2-8407-0EDD72F488C0}" srcOrd="0" destOrd="0" presId="urn:microsoft.com/office/officeart/2005/8/layout/hList1"/>
    <dgm:cxn modelId="{29614F55-1107-46CD-85E3-54694B579EDD}" type="presParOf" srcId="{8510851B-BF60-43F2-8407-0EDD72F488C0}" destId="{DF0CF1A5-37E5-408E-80E3-68F0D899BD27}" srcOrd="0" destOrd="0" presId="urn:microsoft.com/office/officeart/2005/8/layout/hList1"/>
    <dgm:cxn modelId="{DCF9A064-B4EE-49BE-BFED-246250FAC736}" type="presParOf" srcId="{8510851B-BF60-43F2-8407-0EDD72F488C0}" destId="{5786D2C6-3C27-4343-B7E9-8239B3C092D9}" srcOrd="1" destOrd="0" presId="urn:microsoft.com/office/officeart/2005/8/layout/hList1"/>
    <dgm:cxn modelId="{AF9480D5-F833-4CD8-A9F0-C8EF6511F48B}" type="presParOf" srcId="{DC76EFE5-B5BD-43D5-A946-31D7C56A42DA}" destId="{1ADEADFE-5208-4E14-963B-BF4EC0CDF85F}" srcOrd="1" destOrd="0" presId="urn:microsoft.com/office/officeart/2005/8/layout/hList1"/>
    <dgm:cxn modelId="{FFEF2CFB-87BA-47CB-B3DA-2C4E24C59369}" type="presParOf" srcId="{DC76EFE5-B5BD-43D5-A946-31D7C56A42DA}" destId="{4C3E16EC-DB66-4A7B-A9C8-6462D5089A8C}" srcOrd="2" destOrd="0" presId="urn:microsoft.com/office/officeart/2005/8/layout/hList1"/>
    <dgm:cxn modelId="{B69EE145-D026-4AB8-AAEA-6CE1A0C9A8CB}" type="presParOf" srcId="{4C3E16EC-DB66-4A7B-A9C8-6462D5089A8C}" destId="{DC1F50AB-26C8-4FC9-9B5C-0930DD69FFA7}" srcOrd="0" destOrd="0" presId="urn:microsoft.com/office/officeart/2005/8/layout/hList1"/>
    <dgm:cxn modelId="{8EF8E6AC-78C0-4ED1-B59C-CF59C8879CB3}" type="presParOf" srcId="{4C3E16EC-DB66-4A7B-A9C8-6462D5089A8C}" destId="{F073698F-FFF9-4264-B12D-19998FA9A3E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1873FC-DB99-4A94-BFCD-2779F6595F8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sv-SE"/>
        </a:p>
      </dgm:t>
    </dgm:pt>
    <dgm:pt modelId="{60215B7C-3BF5-4EDD-977C-19FD8980EF29}">
      <dgm:prSet phldrT="[Text]" custT="1"/>
      <dgm:spPr/>
      <dgm:t>
        <a:bodyPr/>
        <a:lstStyle/>
        <a:p>
          <a:pPr algn="l"/>
          <a:r>
            <a:rPr lang="sv-SE" sz="2400" dirty="0" err="1"/>
            <a:t>Strengths</a:t>
          </a:r>
          <a:endParaRPr lang="sv-SE" sz="2400" dirty="0"/>
        </a:p>
      </dgm:t>
    </dgm:pt>
    <dgm:pt modelId="{14CB84C7-D428-4D65-8AC7-9D9CF01AA951}" type="parTrans" cxnId="{A2801445-0140-4DC6-A3EE-661CAD143241}">
      <dgm:prSet/>
      <dgm:spPr/>
      <dgm:t>
        <a:bodyPr/>
        <a:lstStyle/>
        <a:p>
          <a:pPr algn="l"/>
          <a:endParaRPr lang="sv-SE"/>
        </a:p>
      </dgm:t>
    </dgm:pt>
    <dgm:pt modelId="{2E09C859-D1A6-4D4E-8980-887B3B3F5DCD}" type="sibTrans" cxnId="{A2801445-0140-4DC6-A3EE-661CAD143241}">
      <dgm:prSet/>
      <dgm:spPr/>
      <dgm:t>
        <a:bodyPr/>
        <a:lstStyle/>
        <a:p>
          <a:pPr algn="l"/>
          <a:endParaRPr lang="sv-SE"/>
        </a:p>
      </dgm:t>
    </dgm:pt>
    <dgm:pt modelId="{F1E9F9DE-E872-491B-9DE2-20D9057E9A1F}">
      <dgm:prSet phldrT="[Text]" custT="1"/>
      <dgm:spPr/>
      <dgm:t>
        <a:bodyPr/>
        <a:lstStyle/>
        <a:p>
          <a:pPr algn="just"/>
          <a:r>
            <a:rPr lang="en-US" sz="1400" dirty="0"/>
            <a:t>The company's equity will be increased. </a:t>
          </a:r>
          <a:endParaRPr lang="sv-SE" sz="1400" dirty="0"/>
        </a:p>
      </dgm:t>
    </dgm:pt>
    <dgm:pt modelId="{6DC5F6BA-F61D-4E08-B192-AC291BDE6837}" type="parTrans" cxnId="{5422F896-8AC1-4849-A786-14F50E3B16DD}">
      <dgm:prSet/>
      <dgm:spPr/>
      <dgm:t>
        <a:bodyPr/>
        <a:lstStyle/>
        <a:p>
          <a:pPr algn="l"/>
          <a:endParaRPr lang="sv-SE"/>
        </a:p>
      </dgm:t>
    </dgm:pt>
    <dgm:pt modelId="{C092CBCA-1677-442F-A7A5-F86900D3D7D6}" type="sibTrans" cxnId="{5422F896-8AC1-4849-A786-14F50E3B16DD}">
      <dgm:prSet/>
      <dgm:spPr/>
      <dgm:t>
        <a:bodyPr/>
        <a:lstStyle/>
        <a:p>
          <a:pPr algn="l"/>
          <a:endParaRPr lang="sv-SE"/>
        </a:p>
      </dgm:t>
    </dgm:pt>
    <dgm:pt modelId="{B9FA61FE-C0B3-4BBD-BDF5-1B9FD68882A6}">
      <dgm:prSet phldrT="[Text]" custT="1"/>
      <dgm:spPr/>
      <dgm:t>
        <a:bodyPr/>
        <a:lstStyle/>
        <a:p>
          <a:pPr algn="l"/>
          <a:r>
            <a:rPr lang="en-US" sz="2000" b="0" i="0" u="none" dirty="0"/>
            <a:t>The silent partner bears no responsibility externally and does not appear in public. </a:t>
          </a:r>
          <a:endParaRPr lang="sv-SE" sz="2000" dirty="0"/>
        </a:p>
      </dgm:t>
    </dgm:pt>
    <dgm:pt modelId="{1EE742DE-E90B-4644-AC3B-5BA67F7829DC}" type="parTrans" cxnId="{E240A0EB-22A4-4854-853B-DD220430F8A5}">
      <dgm:prSet/>
      <dgm:spPr/>
      <dgm:t>
        <a:bodyPr/>
        <a:lstStyle/>
        <a:p>
          <a:pPr algn="l"/>
          <a:endParaRPr lang="sv-SE"/>
        </a:p>
      </dgm:t>
    </dgm:pt>
    <dgm:pt modelId="{79B92DBE-3E9A-4A85-AAD7-B09A01A05089}" type="sibTrans" cxnId="{E240A0EB-22A4-4854-853B-DD220430F8A5}">
      <dgm:prSet/>
      <dgm:spPr/>
      <dgm:t>
        <a:bodyPr/>
        <a:lstStyle/>
        <a:p>
          <a:pPr algn="l"/>
          <a:endParaRPr lang="sv-SE"/>
        </a:p>
      </dgm:t>
    </dgm:pt>
    <dgm:pt modelId="{05B23A99-F427-4C03-B2E7-D9D4AC69B726}">
      <dgm:prSet phldrT="[Text]" custT="1"/>
      <dgm:spPr/>
      <dgm:t>
        <a:bodyPr/>
        <a:lstStyle/>
        <a:p>
          <a:pPr algn="l"/>
          <a:r>
            <a:rPr lang="sv-SE" sz="2400" dirty="0" err="1"/>
            <a:t>Weaknesses</a:t>
          </a:r>
          <a:endParaRPr lang="sv-SE" sz="2400" dirty="0"/>
        </a:p>
      </dgm:t>
    </dgm:pt>
    <dgm:pt modelId="{705BD4F0-52C8-41D9-8829-2281E6E2288B}" type="sibTrans" cxnId="{39189221-8E19-45F7-B0E6-7CAD3D2642C9}">
      <dgm:prSet/>
      <dgm:spPr/>
      <dgm:t>
        <a:bodyPr/>
        <a:lstStyle/>
        <a:p>
          <a:pPr algn="l"/>
          <a:endParaRPr lang="sv-SE"/>
        </a:p>
      </dgm:t>
    </dgm:pt>
    <dgm:pt modelId="{315408ED-9197-4B5D-8F6D-38B1C30B6900}" type="parTrans" cxnId="{39189221-8E19-45F7-B0E6-7CAD3D2642C9}">
      <dgm:prSet/>
      <dgm:spPr/>
      <dgm:t>
        <a:bodyPr/>
        <a:lstStyle/>
        <a:p>
          <a:pPr algn="l"/>
          <a:endParaRPr lang="sv-SE"/>
        </a:p>
      </dgm:t>
    </dgm:pt>
    <dgm:pt modelId="{17E086B1-4C08-478B-B623-B5F3A6D6C64B}">
      <dgm:prSet custT="1"/>
      <dgm:spPr/>
      <dgm:t>
        <a:bodyPr/>
        <a:lstStyle/>
        <a:p>
          <a:pPr algn="just"/>
          <a:endParaRPr lang="sv-SE" sz="1400" dirty="0"/>
        </a:p>
      </dgm:t>
    </dgm:pt>
    <dgm:pt modelId="{FF9C3A1A-F695-4B10-A1B2-E4050B3FC342}" type="parTrans" cxnId="{9B89709F-0F35-422F-AECE-C55DC26E93FD}">
      <dgm:prSet/>
      <dgm:spPr/>
      <dgm:t>
        <a:bodyPr/>
        <a:lstStyle/>
        <a:p>
          <a:endParaRPr lang="sv-SE"/>
        </a:p>
      </dgm:t>
    </dgm:pt>
    <dgm:pt modelId="{DDD4BFB7-F3E1-46E3-851E-50CAFA5B1400}" type="sibTrans" cxnId="{9B89709F-0F35-422F-AECE-C55DC26E93FD}">
      <dgm:prSet/>
      <dgm:spPr/>
      <dgm:t>
        <a:bodyPr/>
        <a:lstStyle/>
        <a:p>
          <a:endParaRPr lang="sv-SE"/>
        </a:p>
      </dgm:t>
    </dgm:pt>
    <dgm:pt modelId="{542CA87B-ACF2-44F2-AA0A-83A62FE64990}">
      <dgm:prSet phldrT="[Text]" custT="1"/>
      <dgm:spPr/>
      <dgm:t>
        <a:bodyPr/>
        <a:lstStyle/>
        <a:p>
          <a:pPr algn="just"/>
          <a:r>
            <a:rPr lang="en-US" sz="1400" dirty="0"/>
            <a:t>A guarantee is not necessary. </a:t>
          </a:r>
          <a:endParaRPr lang="sv-SE" sz="1400" dirty="0"/>
        </a:p>
      </dgm:t>
    </dgm:pt>
    <dgm:pt modelId="{4978ACAB-5855-42EB-95C3-9A0C69EC42F7}" type="parTrans" cxnId="{0EB6FF19-5524-460D-8F5F-B71F6DA97FF8}">
      <dgm:prSet/>
      <dgm:spPr/>
      <dgm:t>
        <a:bodyPr/>
        <a:lstStyle/>
        <a:p>
          <a:endParaRPr lang="sv-SE"/>
        </a:p>
      </dgm:t>
    </dgm:pt>
    <dgm:pt modelId="{B8B67A9E-C76B-48B6-A163-138AE917365C}" type="sibTrans" cxnId="{0EB6FF19-5524-460D-8F5F-B71F6DA97FF8}">
      <dgm:prSet/>
      <dgm:spPr/>
      <dgm:t>
        <a:bodyPr/>
        <a:lstStyle/>
        <a:p>
          <a:endParaRPr lang="sv-SE"/>
        </a:p>
      </dgm:t>
    </dgm:pt>
    <dgm:pt modelId="{6082D7DA-5620-4DED-9385-062DD9B39BF5}">
      <dgm:prSet phldrT="[Text]" custT="1"/>
      <dgm:spPr/>
      <dgm:t>
        <a:bodyPr/>
        <a:lstStyle/>
        <a:p>
          <a:pPr algn="just"/>
          <a:r>
            <a:rPr lang="en-US" sz="1400" dirty="0"/>
            <a:t>The financing costs are lower compared with a "real" participation. </a:t>
          </a:r>
          <a:endParaRPr lang="sv-SE" sz="1400" dirty="0"/>
        </a:p>
      </dgm:t>
    </dgm:pt>
    <dgm:pt modelId="{7606EEB6-6F4F-46BD-A005-9DD8F3CF743C}" type="parTrans" cxnId="{10FB02D7-DA3D-4CF8-97B1-D2AB53D8FA73}">
      <dgm:prSet/>
      <dgm:spPr/>
      <dgm:t>
        <a:bodyPr/>
        <a:lstStyle/>
        <a:p>
          <a:endParaRPr lang="sv-SE"/>
        </a:p>
      </dgm:t>
    </dgm:pt>
    <dgm:pt modelId="{07508041-6F58-43C2-9C47-4709C862BB11}" type="sibTrans" cxnId="{10FB02D7-DA3D-4CF8-97B1-D2AB53D8FA73}">
      <dgm:prSet/>
      <dgm:spPr/>
      <dgm:t>
        <a:bodyPr/>
        <a:lstStyle/>
        <a:p>
          <a:endParaRPr lang="sv-SE"/>
        </a:p>
      </dgm:t>
    </dgm:pt>
    <dgm:pt modelId="{1443D20A-799A-40DC-8AA2-4DC6449C6514}">
      <dgm:prSet phldrT="[Text]" custT="1"/>
      <dgm:spPr/>
      <dgm:t>
        <a:bodyPr/>
        <a:lstStyle/>
        <a:p>
          <a:pPr algn="just"/>
          <a:r>
            <a:rPr lang="en-US" sz="1400" dirty="0"/>
            <a:t>An effective silent partner can benefit the enterprise by giving guidance when solicited, providing business contacts to develop the business, and stepping in for mediation when a dispute arises between the other partners. </a:t>
          </a:r>
          <a:endParaRPr lang="sv-SE" sz="1400" dirty="0"/>
        </a:p>
      </dgm:t>
    </dgm:pt>
    <dgm:pt modelId="{9FB4B742-8E30-449B-A0E5-81C3572F318F}" type="parTrans" cxnId="{FD929CD6-FF6E-4CB4-BE7D-CB124B84D792}">
      <dgm:prSet/>
      <dgm:spPr/>
      <dgm:t>
        <a:bodyPr/>
        <a:lstStyle/>
        <a:p>
          <a:endParaRPr lang="sv-SE"/>
        </a:p>
      </dgm:t>
    </dgm:pt>
    <dgm:pt modelId="{13299479-C3DA-47A4-B8CB-C944F08B2241}" type="sibTrans" cxnId="{FD929CD6-FF6E-4CB4-BE7D-CB124B84D792}">
      <dgm:prSet/>
      <dgm:spPr/>
      <dgm:t>
        <a:bodyPr/>
        <a:lstStyle/>
        <a:p>
          <a:endParaRPr lang="sv-SE"/>
        </a:p>
      </dgm:t>
    </dgm:pt>
    <dgm:pt modelId="{A8B00FDE-C35E-4C7F-B41B-0BC4BF483132}">
      <dgm:prSet phldrT="[Text]" custT="1"/>
      <dgm:spPr/>
      <dgm:t>
        <a:bodyPr/>
        <a:lstStyle/>
        <a:p>
          <a:pPr algn="just"/>
          <a:r>
            <a:rPr lang="en-US" sz="1400" dirty="0"/>
            <a:t>A silent partner is seldom involved in the partnership's daily operations and does not generally participate in management meetings. </a:t>
          </a:r>
          <a:endParaRPr lang="sv-SE" sz="1400" dirty="0"/>
        </a:p>
      </dgm:t>
    </dgm:pt>
    <dgm:pt modelId="{CA7F71D3-B662-4ADA-BAA4-10AB2F58E0E7}" type="parTrans" cxnId="{16ECBE66-050B-465E-B3AA-E6B7377F648A}">
      <dgm:prSet/>
      <dgm:spPr/>
      <dgm:t>
        <a:bodyPr/>
        <a:lstStyle/>
        <a:p>
          <a:endParaRPr lang="sv-SE"/>
        </a:p>
      </dgm:t>
    </dgm:pt>
    <dgm:pt modelId="{FF820F08-8C2D-4EEF-9754-D0AEB1145C36}" type="sibTrans" cxnId="{16ECBE66-050B-465E-B3AA-E6B7377F648A}">
      <dgm:prSet/>
      <dgm:spPr/>
      <dgm:t>
        <a:bodyPr/>
        <a:lstStyle/>
        <a:p>
          <a:endParaRPr lang="sv-SE"/>
        </a:p>
      </dgm:t>
    </dgm:pt>
    <dgm:pt modelId="{584522B7-4B6A-424A-A2FE-5F7BDBFE0361}">
      <dgm:prSet phldrT="[Text]" custT="1"/>
      <dgm:spPr/>
      <dgm:t>
        <a:bodyPr/>
        <a:lstStyle/>
        <a:p>
          <a:pPr algn="just"/>
          <a:r>
            <a:rPr lang="en-US" sz="1400" dirty="0"/>
            <a:t>The lack of publicity of silent participation can be an important criterion to opt for this type of financing. </a:t>
          </a:r>
          <a:endParaRPr lang="sv-SE" sz="1400" dirty="0"/>
        </a:p>
      </dgm:t>
    </dgm:pt>
    <dgm:pt modelId="{B66CD6D4-5A41-4D62-B218-8D5D55A0EF53}" type="parTrans" cxnId="{E2DFA542-F763-463B-8900-169E4006D13F}">
      <dgm:prSet/>
      <dgm:spPr/>
      <dgm:t>
        <a:bodyPr/>
        <a:lstStyle/>
        <a:p>
          <a:endParaRPr lang="sv-SE"/>
        </a:p>
      </dgm:t>
    </dgm:pt>
    <dgm:pt modelId="{621A4E2C-F3E8-4706-A5E9-C4D419DCDE5D}" type="sibTrans" cxnId="{E2DFA542-F763-463B-8900-169E4006D13F}">
      <dgm:prSet/>
      <dgm:spPr/>
      <dgm:t>
        <a:bodyPr/>
        <a:lstStyle/>
        <a:p>
          <a:endParaRPr lang="sv-SE"/>
        </a:p>
      </dgm:t>
    </dgm:pt>
    <dgm:pt modelId="{DC76EFE5-B5BD-43D5-A946-31D7C56A42DA}" type="pres">
      <dgm:prSet presAssocID="{771873FC-DB99-4A94-BFCD-2779F6595F81}" presName="Name0" presStyleCnt="0">
        <dgm:presLayoutVars>
          <dgm:dir/>
          <dgm:animLvl val="lvl"/>
          <dgm:resizeHandles val="exact"/>
        </dgm:presLayoutVars>
      </dgm:prSet>
      <dgm:spPr/>
    </dgm:pt>
    <dgm:pt modelId="{8510851B-BF60-43F2-8407-0EDD72F488C0}" type="pres">
      <dgm:prSet presAssocID="{60215B7C-3BF5-4EDD-977C-19FD8980EF29}" presName="composite" presStyleCnt="0"/>
      <dgm:spPr/>
    </dgm:pt>
    <dgm:pt modelId="{DF0CF1A5-37E5-408E-80E3-68F0D899BD27}" type="pres">
      <dgm:prSet presAssocID="{60215B7C-3BF5-4EDD-977C-19FD8980EF29}" presName="parTx" presStyleLbl="alignNode1" presStyleIdx="0" presStyleCnt="2">
        <dgm:presLayoutVars>
          <dgm:chMax val="0"/>
          <dgm:chPref val="0"/>
          <dgm:bulletEnabled val="1"/>
        </dgm:presLayoutVars>
      </dgm:prSet>
      <dgm:spPr/>
    </dgm:pt>
    <dgm:pt modelId="{5786D2C6-3C27-4343-B7E9-8239B3C092D9}" type="pres">
      <dgm:prSet presAssocID="{60215B7C-3BF5-4EDD-977C-19FD8980EF29}" presName="desTx" presStyleLbl="alignAccFollowNode1" presStyleIdx="0" presStyleCnt="2" custScaleY="100000" custLinFactNeighborX="-1698">
        <dgm:presLayoutVars>
          <dgm:bulletEnabled val="1"/>
        </dgm:presLayoutVars>
      </dgm:prSet>
      <dgm:spPr/>
    </dgm:pt>
    <dgm:pt modelId="{1ADEADFE-5208-4E14-963B-BF4EC0CDF85F}" type="pres">
      <dgm:prSet presAssocID="{2E09C859-D1A6-4D4E-8980-887B3B3F5DCD}" presName="space" presStyleCnt="0"/>
      <dgm:spPr/>
    </dgm:pt>
    <dgm:pt modelId="{4C3E16EC-DB66-4A7B-A9C8-6462D5089A8C}" type="pres">
      <dgm:prSet presAssocID="{05B23A99-F427-4C03-B2E7-D9D4AC69B726}" presName="composite" presStyleCnt="0"/>
      <dgm:spPr/>
    </dgm:pt>
    <dgm:pt modelId="{DC1F50AB-26C8-4FC9-9B5C-0930DD69FFA7}" type="pres">
      <dgm:prSet presAssocID="{05B23A99-F427-4C03-B2E7-D9D4AC69B726}" presName="parTx" presStyleLbl="alignNode1" presStyleIdx="1" presStyleCnt="2">
        <dgm:presLayoutVars>
          <dgm:chMax val="0"/>
          <dgm:chPref val="0"/>
          <dgm:bulletEnabled val="1"/>
        </dgm:presLayoutVars>
      </dgm:prSet>
      <dgm:spPr/>
    </dgm:pt>
    <dgm:pt modelId="{F073698F-FFF9-4264-B12D-19998FA9A3E2}" type="pres">
      <dgm:prSet presAssocID="{05B23A99-F427-4C03-B2E7-D9D4AC69B726}" presName="desTx" presStyleLbl="alignAccFollowNode1" presStyleIdx="1" presStyleCnt="2" custScaleY="100000">
        <dgm:presLayoutVars>
          <dgm:bulletEnabled val="1"/>
        </dgm:presLayoutVars>
      </dgm:prSet>
      <dgm:spPr/>
    </dgm:pt>
  </dgm:ptLst>
  <dgm:cxnLst>
    <dgm:cxn modelId="{93FED30C-3FA6-4190-B049-4A538E33F2AE}" type="presOf" srcId="{1443D20A-799A-40DC-8AA2-4DC6449C6514}" destId="{5786D2C6-3C27-4343-B7E9-8239B3C092D9}" srcOrd="0" destOrd="3" presId="urn:microsoft.com/office/officeart/2005/8/layout/hList1"/>
    <dgm:cxn modelId="{1AF9B811-2088-4E21-B00A-373B393757B5}" type="presOf" srcId="{A8B00FDE-C35E-4C7F-B41B-0BC4BF483132}" destId="{5786D2C6-3C27-4343-B7E9-8239B3C092D9}" srcOrd="0" destOrd="4" presId="urn:microsoft.com/office/officeart/2005/8/layout/hList1"/>
    <dgm:cxn modelId="{0EF7AF15-14F6-4182-8ABC-84BF8C7949F5}" type="presOf" srcId="{6082D7DA-5620-4DED-9385-062DD9B39BF5}" destId="{5786D2C6-3C27-4343-B7E9-8239B3C092D9}" srcOrd="0" destOrd="2" presId="urn:microsoft.com/office/officeart/2005/8/layout/hList1"/>
    <dgm:cxn modelId="{0EB6FF19-5524-460D-8F5F-B71F6DA97FF8}" srcId="{60215B7C-3BF5-4EDD-977C-19FD8980EF29}" destId="{542CA87B-ACF2-44F2-AA0A-83A62FE64990}" srcOrd="1" destOrd="0" parTransId="{4978ACAB-5855-42EB-95C3-9A0C69EC42F7}" sibTransId="{B8B67A9E-C76B-48B6-A163-138AE917365C}"/>
    <dgm:cxn modelId="{7BBF5A21-B92F-40C0-BF6A-7E70793E3124}" type="presOf" srcId="{584522B7-4B6A-424A-A2FE-5F7BDBFE0361}" destId="{5786D2C6-3C27-4343-B7E9-8239B3C092D9}" srcOrd="0" destOrd="5" presId="urn:microsoft.com/office/officeart/2005/8/layout/hList1"/>
    <dgm:cxn modelId="{39189221-8E19-45F7-B0E6-7CAD3D2642C9}" srcId="{771873FC-DB99-4A94-BFCD-2779F6595F81}" destId="{05B23A99-F427-4C03-B2E7-D9D4AC69B726}" srcOrd="1" destOrd="0" parTransId="{315408ED-9197-4B5D-8F6D-38B1C30B6900}" sibTransId="{705BD4F0-52C8-41D9-8829-2281E6E2288B}"/>
    <dgm:cxn modelId="{E2DFA542-F763-463B-8900-169E4006D13F}" srcId="{60215B7C-3BF5-4EDD-977C-19FD8980EF29}" destId="{584522B7-4B6A-424A-A2FE-5F7BDBFE0361}" srcOrd="5" destOrd="0" parTransId="{B66CD6D4-5A41-4D62-B218-8D5D55A0EF53}" sibTransId="{621A4E2C-F3E8-4706-A5E9-C4D419DCDE5D}"/>
    <dgm:cxn modelId="{A2801445-0140-4DC6-A3EE-661CAD143241}" srcId="{771873FC-DB99-4A94-BFCD-2779F6595F81}" destId="{60215B7C-3BF5-4EDD-977C-19FD8980EF29}" srcOrd="0" destOrd="0" parTransId="{14CB84C7-D428-4D65-8AC7-9D9CF01AA951}" sibTransId="{2E09C859-D1A6-4D4E-8980-887B3B3F5DCD}"/>
    <dgm:cxn modelId="{16ECBE66-050B-465E-B3AA-E6B7377F648A}" srcId="{60215B7C-3BF5-4EDD-977C-19FD8980EF29}" destId="{A8B00FDE-C35E-4C7F-B41B-0BC4BF483132}" srcOrd="4" destOrd="0" parTransId="{CA7F71D3-B662-4ADA-BAA4-10AB2F58E0E7}" sibTransId="{FF820F08-8C2D-4EEF-9754-D0AEB1145C36}"/>
    <dgm:cxn modelId="{5422F896-8AC1-4849-A786-14F50E3B16DD}" srcId="{60215B7C-3BF5-4EDD-977C-19FD8980EF29}" destId="{F1E9F9DE-E872-491B-9DE2-20D9057E9A1F}" srcOrd="0" destOrd="0" parTransId="{6DC5F6BA-F61D-4E08-B192-AC291BDE6837}" sibTransId="{C092CBCA-1677-442F-A7A5-F86900D3D7D6}"/>
    <dgm:cxn modelId="{D7A71A9C-EBC8-4AD0-A2D8-655B08A7560F}" type="presOf" srcId="{542CA87B-ACF2-44F2-AA0A-83A62FE64990}" destId="{5786D2C6-3C27-4343-B7E9-8239B3C092D9}" srcOrd="0" destOrd="1" presId="urn:microsoft.com/office/officeart/2005/8/layout/hList1"/>
    <dgm:cxn modelId="{9B89709F-0F35-422F-AECE-C55DC26E93FD}" srcId="{60215B7C-3BF5-4EDD-977C-19FD8980EF29}" destId="{17E086B1-4C08-478B-B623-B5F3A6D6C64B}" srcOrd="6" destOrd="0" parTransId="{FF9C3A1A-F695-4B10-A1B2-E4050B3FC342}" sibTransId="{DDD4BFB7-F3E1-46E3-851E-50CAFA5B1400}"/>
    <dgm:cxn modelId="{1CE899B1-67F3-4CCA-8100-FCB4D3B6C3D8}" type="presOf" srcId="{F1E9F9DE-E872-491B-9DE2-20D9057E9A1F}" destId="{5786D2C6-3C27-4343-B7E9-8239B3C092D9}" srcOrd="0" destOrd="0" presId="urn:microsoft.com/office/officeart/2005/8/layout/hList1"/>
    <dgm:cxn modelId="{F6EF3BBE-6642-4895-83D3-96C824EE7B4D}" type="presOf" srcId="{60215B7C-3BF5-4EDD-977C-19FD8980EF29}" destId="{DF0CF1A5-37E5-408E-80E3-68F0D899BD27}" srcOrd="0" destOrd="0" presId="urn:microsoft.com/office/officeart/2005/8/layout/hList1"/>
    <dgm:cxn modelId="{033F9DD2-7365-4E98-8EC7-CDF122591916}" type="presOf" srcId="{17E086B1-4C08-478B-B623-B5F3A6D6C64B}" destId="{5786D2C6-3C27-4343-B7E9-8239B3C092D9}" srcOrd="0" destOrd="6" presId="urn:microsoft.com/office/officeart/2005/8/layout/hList1"/>
    <dgm:cxn modelId="{FD929CD6-FF6E-4CB4-BE7D-CB124B84D792}" srcId="{60215B7C-3BF5-4EDD-977C-19FD8980EF29}" destId="{1443D20A-799A-40DC-8AA2-4DC6449C6514}" srcOrd="3" destOrd="0" parTransId="{9FB4B742-8E30-449B-A0E5-81C3572F318F}" sibTransId="{13299479-C3DA-47A4-B8CB-C944F08B2241}"/>
    <dgm:cxn modelId="{10FB02D7-DA3D-4CF8-97B1-D2AB53D8FA73}" srcId="{60215B7C-3BF5-4EDD-977C-19FD8980EF29}" destId="{6082D7DA-5620-4DED-9385-062DD9B39BF5}" srcOrd="2" destOrd="0" parTransId="{7606EEB6-6F4F-46BD-A005-9DD8F3CF743C}" sibTransId="{07508041-6F58-43C2-9C47-4709C862BB11}"/>
    <dgm:cxn modelId="{8C89AFDC-A158-4996-9979-23DAC7BCFB9E}" type="presOf" srcId="{05B23A99-F427-4C03-B2E7-D9D4AC69B726}" destId="{DC1F50AB-26C8-4FC9-9B5C-0930DD69FFA7}" srcOrd="0" destOrd="0" presId="urn:microsoft.com/office/officeart/2005/8/layout/hList1"/>
    <dgm:cxn modelId="{412C36EA-1DC9-4271-AE91-2EA21E7130EF}" type="presOf" srcId="{771873FC-DB99-4A94-BFCD-2779F6595F81}" destId="{DC76EFE5-B5BD-43D5-A946-31D7C56A42DA}" srcOrd="0" destOrd="0" presId="urn:microsoft.com/office/officeart/2005/8/layout/hList1"/>
    <dgm:cxn modelId="{E240A0EB-22A4-4854-853B-DD220430F8A5}" srcId="{05B23A99-F427-4C03-B2E7-D9D4AC69B726}" destId="{B9FA61FE-C0B3-4BBD-BDF5-1B9FD68882A6}" srcOrd="0" destOrd="0" parTransId="{1EE742DE-E90B-4644-AC3B-5BA67F7829DC}" sibTransId="{79B92DBE-3E9A-4A85-AAD7-B09A01A05089}"/>
    <dgm:cxn modelId="{ED799EF7-2174-4601-87B9-8CB03CF090DA}" type="presOf" srcId="{B9FA61FE-C0B3-4BBD-BDF5-1B9FD68882A6}" destId="{F073698F-FFF9-4264-B12D-19998FA9A3E2}" srcOrd="0" destOrd="0" presId="urn:microsoft.com/office/officeart/2005/8/layout/hList1"/>
    <dgm:cxn modelId="{55ABACF4-A99A-4BFB-9E65-E4B48AAB3883}" type="presParOf" srcId="{DC76EFE5-B5BD-43D5-A946-31D7C56A42DA}" destId="{8510851B-BF60-43F2-8407-0EDD72F488C0}" srcOrd="0" destOrd="0" presId="urn:microsoft.com/office/officeart/2005/8/layout/hList1"/>
    <dgm:cxn modelId="{F8E79662-F3C6-470B-AF2C-CBDA7FA15259}" type="presParOf" srcId="{8510851B-BF60-43F2-8407-0EDD72F488C0}" destId="{DF0CF1A5-37E5-408E-80E3-68F0D899BD27}" srcOrd="0" destOrd="0" presId="urn:microsoft.com/office/officeart/2005/8/layout/hList1"/>
    <dgm:cxn modelId="{7E2CB715-7AEC-453B-95C9-4C24D1BC895E}" type="presParOf" srcId="{8510851B-BF60-43F2-8407-0EDD72F488C0}" destId="{5786D2C6-3C27-4343-B7E9-8239B3C092D9}" srcOrd="1" destOrd="0" presId="urn:microsoft.com/office/officeart/2005/8/layout/hList1"/>
    <dgm:cxn modelId="{23A7C6CF-0D1F-436C-9BBD-CAFA1E6C61A0}" type="presParOf" srcId="{DC76EFE5-B5BD-43D5-A946-31D7C56A42DA}" destId="{1ADEADFE-5208-4E14-963B-BF4EC0CDF85F}" srcOrd="1" destOrd="0" presId="urn:microsoft.com/office/officeart/2005/8/layout/hList1"/>
    <dgm:cxn modelId="{959D9CE6-7A14-4494-94B0-7DD657CE4793}" type="presParOf" srcId="{DC76EFE5-B5BD-43D5-A946-31D7C56A42DA}" destId="{4C3E16EC-DB66-4A7B-A9C8-6462D5089A8C}" srcOrd="2" destOrd="0" presId="urn:microsoft.com/office/officeart/2005/8/layout/hList1"/>
    <dgm:cxn modelId="{A2ADD632-C3C7-4C01-A8C8-802834E81596}" type="presParOf" srcId="{4C3E16EC-DB66-4A7B-A9C8-6462D5089A8C}" destId="{DC1F50AB-26C8-4FC9-9B5C-0930DD69FFA7}" srcOrd="0" destOrd="0" presId="urn:microsoft.com/office/officeart/2005/8/layout/hList1"/>
    <dgm:cxn modelId="{573AF4BC-DCBE-462F-898B-5D81DADAAB9C}" type="presParOf" srcId="{4C3E16EC-DB66-4A7B-A9C8-6462D5089A8C}" destId="{F073698F-FFF9-4264-B12D-19998FA9A3E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71873FC-DB99-4A94-BFCD-2779F6595F8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sv-SE"/>
        </a:p>
      </dgm:t>
    </dgm:pt>
    <dgm:pt modelId="{60215B7C-3BF5-4EDD-977C-19FD8980EF29}">
      <dgm:prSet phldrT="[Text]" custT="1"/>
      <dgm:spPr/>
      <dgm:t>
        <a:bodyPr/>
        <a:lstStyle/>
        <a:p>
          <a:pPr algn="l"/>
          <a:r>
            <a:rPr lang="sv-SE" sz="2400" dirty="0" err="1"/>
            <a:t>Strengths</a:t>
          </a:r>
          <a:endParaRPr lang="sv-SE" sz="2400" dirty="0"/>
        </a:p>
      </dgm:t>
    </dgm:pt>
    <dgm:pt modelId="{14CB84C7-D428-4D65-8AC7-9D9CF01AA951}" type="parTrans" cxnId="{A2801445-0140-4DC6-A3EE-661CAD143241}">
      <dgm:prSet/>
      <dgm:spPr/>
      <dgm:t>
        <a:bodyPr/>
        <a:lstStyle/>
        <a:p>
          <a:pPr algn="l"/>
          <a:endParaRPr lang="sv-SE"/>
        </a:p>
      </dgm:t>
    </dgm:pt>
    <dgm:pt modelId="{2E09C859-D1A6-4D4E-8980-887B3B3F5DCD}" type="sibTrans" cxnId="{A2801445-0140-4DC6-A3EE-661CAD143241}">
      <dgm:prSet/>
      <dgm:spPr/>
      <dgm:t>
        <a:bodyPr/>
        <a:lstStyle/>
        <a:p>
          <a:pPr algn="l"/>
          <a:endParaRPr lang="sv-SE"/>
        </a:p>
      </dgm:t>
    </dgm:pt>
    <dgm:pt modelId="{F1E9F9DE-E872-491B-9DE2-20D9057E9A1F}">
      <dgm:prSet phldrT="[Text]" custT="1"/>
      <dgm:spPr/>
      <dgm:t>
        <a:bodyPr/>
        <a:lstStyle/>
        <a:p>
          <a:pPr algn="just"/>
          <a:r>
            <a:rPr lang="en-US" sz="1400" b="0" i="0" u="none" dirty="0"/>
            <a:t>The asset-based loan agreement often allows for a revolving arrangement, whereby, if the borrower needs other advances, these can be secured by more assets, such as more receivables, as others are collected and paid off. </a:t>
          </a:r>
          <a:endParaRPr lang="sv-SE" sz="1400" dirty="0"/>
        </a:p>
      </dgm:t>
    </dgm:pt>
    <dgm:pt modelId="{6DC5F6BA-F61D-4E08-B192-AC291BDE6837}" type="parTrans" cxnId="{5422F896-8AC1-4849-A786-14F50E3B16DD}">
      <dgm:prSet/>
      <dgm:spPr/>
      <dgm:t>
        <a:bodyPr/>
        <a:lstStyle/>
        <a:p>
          <a:pPr algn="l"/>
          <a:endParaRPr lang="sv-SE"/>
        </a:p>
      </dgm:t>
    </dgm:pt>
    <dgm:pt modelId="{C092CBCA-1677-442F-A7A5-F86900D3D7D6}" type="sibTrans" cxnId="{5422F896-8AC1-4849-A786-14F50E3B16DD}">
      <dgm:prSet/>
      <dgm:spPr/>
      <dgm:t>
        <a:bodyPr/>
        <a:lstStyle/>
        <a:p>
          <a:pPr algn="l"/>
          <a:endParaRPr lang="sv-SE"/>
        </a:p>
      </dgm:t>
    </dgm:pt>
    <dgm:pt modelId="{B9FA61FE-C0B3-4BBD-BDF5-1B9FD68882A6}">
      <dgm:prSet phldrT="[Text]" custT="1"/>
      <dgm:spPr/>
      <dgm:t>
        <a:bodyPr/>
        <a:lstStyle/>
        <a:p>
          <a:pPr algn="l"/>
          <a:r>
            <a:rPr lang="en-US" sz="2000" b="0" i="0" u="none" dirty="0"/>
            <a:t>With asset-based lending, the borrower assumes the vast majority of the risk:</a:t>
          </a:r>
          <a:endParaRPr lang="sv-SE" sz="2000" dirty="0"/>
        </a:p>
      </dgm:t>
    </dgm:pt>
    <dgm:pt modelId="{1EE742DE-E90B-4644-AC3B-5BA67F7829DC}" type="parTrans" cxnId="{E240A0EB-22A4-4854-853B-DD220430F8A5}">
      <dgm:prSet/>
      <dgm:spPr/>
      <dgm:t>
        <a:bodyPr/>
        <a:lstStyle/>
        <a:p>
          <a:pPr algn="l"/>
          <a:endParaRPr lang="sv-SE"/>
        </a:p>
      </dgm:t>
    </dgm:pt>
    <dgm:pt modelId="{79B92DBE-3E9A-4A85-AAD7-B09A01A05089}" type="sibTrans" cxnId="{E240A0EB-22A4-4854-853B-DD220430F8A5}">
      <dgm:prSet/>
      <dgm:spPr/>
      <dgm:t>
        <a:bodyPr/>
        <a:lstStyle/>
        <a:p>
          <a:pPr algn="l"/>
          <a:endParaRPr lang="sv-SE"/>
        </a:p>
      </dgm:t>
    </dgm:pt>
    <dgm:pt modelId="{05B23A99-F427-4C03-B2E7-D9D4AC69B726}">
      <dgm:prSet phldrT="[Text]" custT="1"/>
      <dgm:spPr/>
      <dgm:t>
        <a:bodyPr/>
        <a:lstStyle/>
        <a:p>
          <a:pPr algn="l"/>
          <a:r>
            <a:rPr lang="sv-SE" sz="2400" dirty="0" err="1"/>
            <a:t>Weaknesses</a:t>
          </a:r>
          <a:endParaRPr lang="sv-SE" sz="2400" dirty="0"/>
        </a:p>
      </dgm:t>
    </dgm:pt>
    <dgm:pt modelId="{705BD4F0-52C8-41D9-8829-2281E6E2288B}" type="sibTrans" cxnId="{39189221-8E19-45F7-B0E6-7CAD3D2642C9}">
      <dgm:prSet/>
      <dgm:spPr/>
      <dgm:t>
        <a:bodyPr/>
        <a:lstStyle/>
        <a:p>
          <a:pPr algn="l"/>
          <a:endParaRPr lang="sv-SE"/>
        </a:p>
      </dgm:t>
    </dgm:pt>
    <dgm:pt modelId="{315408ED-9197-4B5D-8F6D-38B1C30B6900}" type="parTrans" cxnId="{39189221-8E19-45F7-B0E6-7CAD3D2642C9}">
      <dgm:prSet/>
      <dgm:spPr/>
      <dgm:t>
        <a:bodyPr/>
        <a:lstStyle/>
        <a:p>
          <a:pPr algn="l"/>
          <a:endParaRPr lang="sv-SE"/>
        </a:p>
      </dgm:t>
    </dgm:pt>
    <dgm:pt modelId="{8959B0C8-9D80-4DDF-9F0E-B5FE8E3B2BEB}">
      <dgm:prSet phldrT="[Text]" custT="1"/>
      <dgm:spPr/>
      <dgm:t>
        <a:bodyPr/>
        <a:lstStyle/>
        <a:p>
          <a:pPr algn="just"/>
          <a:r>
            <a:rPr lang="en-US" sz="1400" b="0" i="0" u="none" dirty="0"/>
            <a:t>It gives improved liquidity</a:t>
          </a:r>
          <a:endParaRPr lang="sv-SE" sz="1400" dirty="0"/>
        </a:p>
      </dgm:t>
    </dgm:pt>
    <dgm:pt modelId="{D7E128D8-C03C-45C0-BCA3-63FA10232160}" type="parTrans" cxnId="{00272DD8-7C40-4EF8-B53E-73D53BA80299}">
      <dgm:prSet/>
      <dgm:spPr/>
      <dgm:t>
        <a:bodyPr/>
        <a:lstStyle/>
        <a:p>
          <a:endParaRPr lang="sv-SE"/>
        </a:p>
      </dgm:t>
    </dgm:pt>
    <dgm:pt modelId="{2F087002-B6A3-4B9E-89DD-A71AC67A0029}" type="sibTrans" cxnId="{00272DD8-7C40-4EF8-B53E-73D53BA80299}">
      <dgm:prSet/>
      <dgm:spPr/>
      <dgm:t>
        <a:bodyPr/>
        <a:lstStyle/>
        <a:p>
          <a:endParaRPr lang="sv-SE"/>
        </a:p>
      </dgm:t>
    </dgm:pt>
    <dgm:pt modelId="{50B8280E-6E84-4375-89F4-7D0E96F7BC7C}">
      <dgm:prSet phldrT="[Text]" custT="1"/>
      <dgm:spPr/>
      <dgm:t>
        <a:bodyPr/>
        <a:lstStyle/>
        <a:p>
          <a:pPr algn="just"/>
          <a:r>
            <a:rPr lang="en-US" sz="1400" b="0" i="0" u="none" dirty="0"/>
            <a:t>Can be obtained quickly, fewer covenants, can be used as a stepping-stone to other products, and lower costs than comparable solutions.  </a:t>
          </a:r>
          <a:endParaRPr lang="sv-SE" sz="1400" dirty="0"/>
        </a:p>
      </dgm:t>
    </dgm:pt>
    <dgm:pt modelId="{4A6307F2-F244-4016-9BA1-FF8698A2E747}" type="parTrans" cxnId="{CA034172-34E8-4956-A09F-30E7BC3A779F}">
      <dgm:prSet/>
      <dgm:spPr/>
      <dgm:t>
        <a:bodyPr/>
        <a:lstStyle/>
        <a:p>
          <a:endParaRPr lang="sv-SE"/>
        </a:p>
      </dgm:t>
    </dgm:pt>
    <dgm:pt modelId="{57EEA986-A9B6-4829-BAB6-8A88A9A10BCF}" type="sibTrans" cxnId="{CA034172-34E8-4956-A09F-30E7BC3A779F}">
      <dgm:prSet/>
      <dgm:spPr/>
      <dgm:t>
        <a:bodyPr/>
        <a:lstStyle/>
        <a:p>
          <a:endParaRPr lang="sv-SE"/>
        </a:p>
      </dgm:t>
    </dgm:pt>
    <dgm:pt modelId="{897CB08C-023A-4335-822D-46F4078374CA}">
      <dgm:prSet phldrT="[Text]" custT="1"/>
      <dgm:spPr/>
      <dgm:t>
        <a:bodyPr/>
        <a:lstStyle/>
        <a:p>
          <a:pPr algn="just"/>
          <a:r>
            <a:rPr lang="en-US" sz="1400" b="0" i="0" u="none" dirty="0"/>
            <a:t>Easier to get compared with loans and lines of credit, more flexible than other instruments, </a:t>
          </a:r>
          <a:endParaRPr lang="sv-SE" sz="1400" dirty="0"/>
        </a:p>
      </dgm:t>
    </dgm:pt>
    <dgm:pt modelId="{26D38F06-9786-4A0E-9A89-5B173BA81F1B}" type="parTrans" cxnId="{86D28D43-57C7-4EF4-BE16-2AE2364D2057}">
      <dgm:prSet/>
      <dgm:spPr/>
      <dgm:t>
        <a:bodyPr/>
        <a:lstStyle/>
        <a:p>
          <a:endParaRPr lang="sv-SE"/>
        </a:p>
      </dgm:t>
    </dgm:pt>
    <dgm:pt modelId="{56BFD287-E576-4C72-9FEE-380A99AF30F4}" type="sibTrans" cxnId="{86D28D43-57C7-4EF4-BE16-2AE2364D2057}">
      <dgm:prSet/>
      <dgm:spPr/>
      <dgm:t>
        <a:bodyPr/>
        <a:lstStyle/>
        <a:p>
          <a:endParaRPr lang="sv-SE"/>
        </a:p>
      </dgm:t>
    </dgm:pt>
    <dgm:pt modelId="{08CBF77C-5F48-4541-87F6-EA7B504ED185}">
      <dgm:prSet phldrT="[Text]" custT="1"/>
      <dgm:spPr/>
      <dgm:t>
        <a:bodyPr/>
        <a:lstStyle/>
        <a:p>
          <a:pPr algn="l"/>
          <a:r>
            <a:rPr lang="en-US" sz="1800" b="0" i="0" u="none" dirty="0"/>
            <a:t>Risk of low valuations, </a:t>
          </a:r>
          <a:endParaRPr lang="sv-SE" sz="1800" dirty="0"/>
        </a:p>
      </dgm:t>
    </dgm:pt>
    <dgm:pt modelId="{DC5F7137-A081-42B1-B515-7E56C5095F28}" type="parTrans" cxnId="{A7C5F90A-6F7C-4BE5-A0FC-E87D106E5253}">
      <dgm:prSet/>
      <dgm:spPr/>
      <dgm:t>
        <a:bodyPr/>
        <a:lstStyle/>
        <a:p>
          <a:endParaRPr lang="sv-SE"/>
        </a:p>
      </dgm:t>
    </dgm:pt>
    <dgm:pt modelId="{27489389-6055-4B3E-95A8-E30136B86299}" type="sibTrans" cxnId="{A7C5F90A-6F7C-4BE5-A0FC-E87D106E5253}">
      <dgm:prSet/>
      <dgm:spPr/>
      <dgm:t>
        <a:bodyPr/>
        <a:lstStyle/>
        <a:p>
          <a:endParaRPr lang="sv-SE"/>
        </a:p>
      </dgm:t>
    </dgm:pt>
    <dgm:pt modelId="{D53E910A-8C85-4269-8493-D3D8E0ED9E62}">
      <dgm:prSet phldrT="[Text]" custT="1"/>
      <dgm:spPr/>
      <dgm:t>
        <a:bodyPr/>
        <a:lstStyle/>
        <a:p>
          <a:pPr algn="l"/>
          <a:r>
            <a:rPr lang="en-US" sz="1800" b="0" i="0" u="none" dirty="0"/>
            <a:t>Negligible Effect on Credit and</a:t>
          </a:r>
          <a:endParaRPr lang="sv-SE" sz="1800" dirty="0"/>
        </a:p>
      </dgm:t>
    </dgm:pt>
    <dgm:pt modelId="{62657470-F782-4F7B-89DF-7BF479027B12}" type="parTrans" cxnId="{F7C32155-26C4-461E-980A-75C5A3ED70B4}">
      <dgm:prSet/>
      <dgm:spPr/>
      <dgm:t>
        <a:bodyPr/>
        <a:lstStyle/>
        <a:p>
          <a:endParaRPr lang="sv-SE"/>
        </a:p>
      </dgm:t>
    </dgm:pt>
    <dgm:pt modelId="{B03B4C5C-08F1-4A0A-9FB2-05E6C28F2B4A}" type="sibTrans" cxnId="{F7C32155-26C4-461E-980A-75C5A3ED70B4}">
      <dgm:prSet/>
      <dgm:spPr/>
      <dgm:t>
        <a:bodyPr/>
        <a:lstStyle/>
        <a:p>
          <a:endParaRPr lang="sv-SE"/>
        </a:p>
      </dgm:t>
    </dgm:pt>
    <dgm:pt modelId="{B665A74E-557A-43DE-8B08-69FEF7A32277}">
      <dgm:prSet phldrT="[Text]" custT="1"/>
      <dgm:spPr/>
      <dgm:t>
        <a:bodyPr/>
        <a:lstStyle/>
        <a:p>
          <a:pPr algn="l"/>
          <a:r>
            <a:rPr lang="en-US" sz="1800" b="0" i="0" u="none" dirty="0"/>
            <a:t>Over-Mortgaging.  </a:t>
          </a:r>
          <a:endParaRPr lang="sv-SE" sz="1800" dirty="0"/>
        </a:p>
      </dgm:t>
    </dgm:pt>
    <dgm:pt modelId="{80002892-E48E-4029-8AC9-5ABDA288F11A}" type="parTrans" cxnId="{FDCF47DE-371B-4647-9F8F-4C0D4B797B35}">
      <dgm:prSet/>
      <dgm:spPr/>
      <dgm:t>
        <a:bodyPr/>
        <a:lstStyle/>
        <a:p>
          <a:endParaRPr lang="sv-SE"/>
        </a:p>
      </dgm:t>
    </dgm:pt>
    <dgm:pt modelId="{FDCB704E-2A22-4ACC-871E-BFD8B96C5F8B}" type="sibTrans" cxnId="{FDCF47DE-371B-4647-9F8F-4C0D4B797B35}">
      <dgm:prSet/>
      <dgm:spPr/>
      <dgm:t>
        <a:bodyPr/>
        <a:lstStyle/>
        <a:p>
          <a:endParaRPr lang="sv-SE"/>
        </a:p>
      </dgm:t>
    </dgm:pt>
    <dgm:pt modelId="{3060216C-74ED-4430-BBC6-8F9A14D04DD0}">
      <dgm:prSet phldrT="[Text]" custT="1"/>
      <dgm:spPr/>
      <dgm:t>
        <a:bodyPr/>
        <a:lstStyle/>
        <a:p>
          <a:pPr algn="l"/>
          <a:r>
            <a:rPr lang="en-US" sz="1800" b="0" i="0" u="none" dirty="0"/>
            <a:t>Loss of asset, </a:t>
          </a:r>
          <a:endParaRPr lang="sv-SE" sz="2000" dirty="0"/>
        </a:p>
      </dgm:t>
    </dgm:pt>
    <dgm:pt modelId="{02B9A927-99EB-4F12-80AB-E23AEBFB29A3}" type="parTrans" cxnId="{86E6C600-82D9-421F-A545-F69960350532}">
      <dgm:prSet/>
      <dgm:spPr/>
      <dgm:t>
        <a:bodyPr/>
        <a:lstStyle/>
        <a:p>
          <a:endParaRPr lang="sv-SE"/>
        </a:p>
      </dgm:t>
    </dgm:pt>
    <dgm:pt modelId="{F7CFBFBC-5314-452E-A8CF-1C1175842FA5}" type="sibTrans" cxnId="{86E6C600-82D9-421F-A545-F69960350532}">
      <dgm:prSet/>
      <dgm:spPr/>
      <dgm:t>
        <a:bodyPr/>
        <a:lstStyle/>
        <a:p>
          <a:endParaRPr lang="sv-SE"/>
        </a:p>
      </dgm:t>
    </dgm:pt>
    <dgm:pt modelId="{DC76EFE5-B5BD-43D5-A946-31D7C56A42DA}" type="pres">
      <dgm:prSet presAssocID="{771873FC-DB99-4A94-BFCD-2779F6595F81}" presName="Name0" presStyleCnt="0">
        <dgm:presLayoutVars>
          <dgm:dir/>
          <dgm:animLvl val="lvl"/>
          <dgm:resizeHandles val="exact"/>
        </dgm:presLayoutVars>
      </dgm:prSet>
      <dgm:spPr/>
    </dgm:pt>
    <dgm:pt modelId="{8510851B-BF60-43F2-8407-0EDD72F488C0}" type="pres">
      <dgm:prSet presAssocID="{60215B7C-3BF5-4EDD-977C-19FD8980EF29}" presName="composite" presStyleCnt="0"/>
      <dgm:spPr/>
    </dgm:pt>
    <dgm:pt modelId="{DF0CF1A5-37E5-408E-80E3-68F0D899BD27}" type="pres">
      <dgm:prSet presAssocID="{60215B7C-3BF5-4EDD-977C-19FD8980EF29}" presName="parTx" presStyleLbl="alignNode1" presStyleIdx="0" presStyleCnt="2">
        <dgm:presLayoutVars>
          <dgm:chMax val="0"/>
          <dgm:chPref val="0"/>
          <dgm:bulletEnabled val="1"/>
        </dgm:presLayoutVars>
      </dgm:prSet>
      <dgm:spPr/>
    </dgm:pt>
    <dgm:pt modelId="{5786D2C6-3C27-4343-B7E9-8239B3C092D9}" type="pres">
      <dgm:prSet presAssocID="{60215B7C-3BF5-4EDD-977C-19FD8980EF29}" presName="desTx" presStyleLbl="alignAccFollowNode1" presStyleIdx="0" presStyleCnt="2" custScaleY="100000" custLinFactNeighborX="-1698">
        <dgm:presLayoutVars>
          <dgm:bulletEnabled val="1"/>
        </dgm:presLayoutVars>
      </dgm:prSet>
      <dgm:spPr/>
    </dgm:pt>
    <dgm:pt modelId="{1ADEADFE-5208-4E14-963B-BF4EC0CDF85F}" type="pres">
      <dgm:prSet presAssocID="{2E09C859-D1A6-4D4E-8980-887B3B3F5DCD}" presName="space" presStyleCnt="0"/>
      <dgm:spPr/>
    </dgm:pt>
    <dgm:pt modelId="{4C3E16EC-DB66-4A7B-A9C8-6462D5089A8C}" type="pres">
      <dgm:prSet presAssocID="{05B23A99-F427-4C03-B2E7-D9D4AC69B726}" presName="composite" presStyleCnt="0"/>
      <dgm:spPr/>
    </dgm:pt>
    <dgm:pt modelId="{DC1F50AB-26C8-4FC9-9B5C-0930DD69FFA7}" type="pres">
      <dgm:prSet presAssocID="{05B23A99-F427-4C03-B2E7-D9D4AC69B726}" presName="parTx" presStyleLbl="alignNode1" presStyleIdx="1" presStyleCnt="2">
        <dgm:presLayoutVars>
          <dgm:chMax val="0"/>
          <dgm:chPref val="0"/>
          <dgm:bulletEnabled val="1"/>
        </dgm:presLayoutVars>
      </dgm:prSet>
      <dgm:spPr/>
    </dgm:pt>
    <dgm:pt modelId="{F073698F-FFF9-4264-B12D-19998FA9A3E2}" type="pres">
      <dgm:prSet presAssocID="{05B23A99-F427-4C03-B2E7-D9D4AC69B726}" presName="desTx" presStyleLbl="alignAccFollowNode1" presStyleIdx="1" presStyleCnt="2" custScaleY="100000">
        <dgm:presLayoutVars>
          <dgm:bulletEnabled val="1"/>
        </dgm:presLayoutVars>
      </dgm:prSet>
      <dgm:spPr/>
    </dgm:pt>
  </dgm:ptLst>
  <dgm:cxnLst>
    <dgm:cxn modelId="{86E6C600-82D9-421F-A545-F69960350532}" srcId="{B9FA61FE-C0B3-4BBD-BDF5-1B9FD68882A6}" destId="{3060216C-74ED-4430-BBC6-8F9A14D04DD0}" srcOrd="0" destOrd="0" parTransId="{02B9A927-99EB-4F12-80AB-E23AEBFB29A3}" sibTransId="{F7CFBFBC-5314-452E-A8CF-1C1175842FA5}"/>
    <dgm:cxn modelId="{A7C5F90A-6F7C-4BE5-A0FC-E87D106E5253}" srcId="{B9FA61FE-C0B3-4BBD-BDF5-1B9FD68882A6}" destId="{08CBF77C-5F48-4541-87F6-EA7B504ED185}" srcOrd="1" destOrd="0" parTransId="{DC5F7137-A081-42B1-B515-7E56C5095F28}" sibTransId="{27489389-6055-4B3E-95A8-E30136B86299}"/>
    <dgm:cxn modelId="{39189221-8E19-45F7-B0E6-7CAD3D2642C9}" srcId="{771873FC-DB99-4A94-BFCD-2779F6595F81}" destId="{05B23A99-F427-4C03-B2E7-D9D4AC69B726}" srcOrd="1" destOrd="0" parTransId="{315408ED-9197-4B5D-8F6D-38B1C30B6900}" sibTransId="{705BD4F0-52C8-41D9-8829-2281E6E2288B}"/>
    <dgm:cxn modelId="{6B66B427-7E9B-4479-8233-1DDB5974D99F}" type="presOf" srcId="{F1E9F9DE-E872-491B-9DE2-20D9057E9A1F}" destId="{5786D2C6-3C27-4343-B7E9-8239B3C092D9}" srcOrd="0" destOrd="0" presId="urn:microsoft.com/office/officeart/2005/8/layout/hList1"/>
    <dgm:cxn modelId="{B0BEC62D-D384-488B-89D4-2CC1EE62D70E}" type="presOf" srcId="{05B23A99-F427-4C03-B2E7-D9D4AC69B726}" destId="{DC1F50AB-26C8-4FC9-9B5C-0930DD69FFA7}" srcOrd="0" destOrd="0" presId="urn:microsoft.com/office/officeart/2005/8/layout/hList1"/>
    <dgm:cxn modelId="{0558E42D-DD1D-4C75-B90C-743BED6ED502}" type="presOf" srcId="{771873FC-DB99-4A94-BFCD-2779F6595F81}" destId="{DC76EFE5-B5BD-43D5-A946-31D7C56A42DA}" srcOrd="0" destOrd="0" presId="urn:microsoft.com/office/officeart/2005/8/layout/hList1"/>
    <dgm:cxn modelId="{B4D10961-313D-44F3-8362-A3656D909077}" type="presOf" srcId="{B665A74E-557A-43DE-8B08-69FEF7A32277}" destId="{F073698F-FFF9-4264-B12D-19998FA9A3E2}" srcOrd="0" destOrd="4" presId="urn:microsoft.com/office/officeart/2005/8/layout/hList1"/>
    <dgm:cxn modelId="{86D28D43-57C7-4EF4-BE16-2AE2364D2057}" srcId="{60215B7C-3BF5-4EDD-977C-19FD8980EF29}" destId="{897CB08C-023A-4335-822D-46F4078374CA}" srcOrd="2" destOrd="0" parTransId="{26D38F06-9786-4A0E-9A89-5B173BA81F1B}" sibTransId="{56BFD287-E576-4C72-9FEE-380A99AF30F4}"/>
    <dgm:cxn modelId="{A2801445-0140-4DC6-A3EE-661CAD143241}" srcId="{771873FC-DB99-4A94-BFCD-2779F6595F81}" destId="{60215B7C-3BF5-4EDD-977C-19FD8980EF29}" srcOrd="0" destOrd="0" parTransId="{14CB84C7-D428-4D65-8AC7-9D9CF01AA951}" sibTransId="{2E09C859-D1A6-4D4E-8980-887B3B3F5DCD}"/>
    <dgm:cxn modelId="{0DABC845-DF53-4698-9DED-0F7E1C29D64C}" type="presOf" srcId="{08CBF77C-5F48-4541-87F6-EA7B504ED185}" destId="{F073698F-FFF9-4264-B12D-19998FA9A3E2}" srcOrd="0" destOrd="2" presId="urn:microsoft.com/office/officeart/2005/8/layout/hList1"/>
    <dgm:cxn modelId="{CA034172-34E8-4956-A09F-30E7BC3A779F}" srcId="{60215B7C-3BF5-4EDD-977C-19FD8980EF29}" destId="{50B8280E-6E84-4375-89F4-7D0E96F7BC7C}" srcOrd="3" destOrd="0" parTransId="{4A6307F2-F244-4016-9BA1-FF8698A2E747}" sibTransId="{57EEA986-A9B6-4829-BAB6-8A88A9A10BCF}"/>
    <dgm:cxn modelId="{F7C32155-26C4-461E-980A-75C5A3ED70B4}" srcId="{B9FA61FE-C0B3-4BBD-BDF5-1B9FD68882A6}" destId="{D53E910A-8C85-4269-8493-D3D8E0ED9E62}" srcOrd="2" destOrd="0" parTransId="{62657470-F782-4F7B-89DF-7BF479027B12}" sibTransId="{B03B4C5C-08F1-4A0A-9FB2-05E6C28F2B4A}"/>
    <dgm:cxn modelId="{31C39787-1391-440E-B858-7A0A8849FE08}" type="presOf" srcId="{897CB08C-023A-4335-822D-46F4078374CA}" destId="{5786D2C6-3C27-4343-B7E9-8239B3C092D9}" srcOrd="0" destOrd="2" presId="urn:microsoft.com/office/officeart/2005/8/layout/hList1"/>
    <dgm:cxn modelId="{5422F896-8AC1-4849-A786-14F50E3B16DD}" srcId="{60215B7C-3BF5-4EDD-977C-19FD8980EF29}" destId="{F1E9F9DE-E872-491B-9DE2-20D9057E9A1F}" srcOrd="0" destOrd="0" parTransId="{6DC5F6BA-F61D-4E08-B192-AC291BDE6837}" sibTransId="{C092CBCA-1677-442F-A7A5-F86900D3D7D6}"/>
    <dgm:cxn modelId="{9A4E7FA9-357B-459E-9729-911E741EEC92}" type="presOf" srcId="{50B8280E-6E84-4375-89F4-7D0E96F7BC7C}" destId="{5786D2C6-3C27-4343-B7E9-8239B3C092D9}" srcOrd="0" destOrd="3" presId="urn:microsoft.com/office/officeart/2005/8/layout/hList1"/>
    <dgm:cxn modelId="{115255D2-13E5-44F9-ADCA-45EA89D48E14}" type="presOf" srcId="{D53E910A-8C85-4269-8493-D3D8E0ED9E62}" destId="{F073698F-FFF9-4264-B12D-19998FA9A3E2}" srcOrd="0" destOrd="3" presId="urn:microsoft.com/office/officeart/2005/8/layout/hList1"/>
    <dgm:cxn modelId="{00272DD8-7C40-4EF8-B53E-73D53BA80299}" srcId="{60215B7C-3BF5-4EDD-977C-19FD8980EF29}" destId="{8959B0C8-9D80-4DDF-9F0E-B5FE8E3B2BEB}" srcOrd="1" destOrd="0" parTransId="{D7E128D8-C03C-45C0-BCA3-63FA10232160}" sibTransId="{2F087002-B6A3-4B9E-89DD-A71AC67A0029}"/>
    <dgm:cxn modelId="{FDCF47DE-371B-4647-9F8F-4C0D4B797B35}" srcId="{B9FA61FE-C0B3-4BBD-BDF5-1B9FD68882A6}" destId="{B665A74E-557A-43DE-8B08-69FEF7A32277}" srcOrd="3" destOrd="0" parTransId="{80002892-E48E-4029-8AC9-5ABDA288F11A}" sibTransId="{FDCB704E-2A22-4ACC-871E-BFD8B96C5F8B}"/>
    <dgm:cxn modelId="{E240A0EB-22A4-4854-853B-DD220430F8A5}" srcId="{05B23A99-F427-4C03-B2E7-D9D4AC69B726}" destId="{B9FA61FE-C0B3-4BBD-BDF5-1B9FD68882A6}" srcOrd="0" destOrd="0" parTransId="{1EE742DE-E90B-4644-AC3B-5BA67F7829DC}" sibTransId="{79B92DBE-3E9A-4A85-AAD7-B09A01A05089}"/>
    <dgm:cxn modelId="{5BC288F1-0D1B-4EA1-B8F3-E9B21233699C}" type="presOf" srcId="{60215B7C-3BF5-4EDD-977C-19FD8980EF29}" destId="{DF0CF1A5-37E5-408E-80E3-68F0D899BD27}" srcOrd="0" destOrd="0" presId="urn:microsoft.com/office/officeart/2005/8/layout/hList1"/>
    <dgm:cxn modelId="{224613F7-5445-494C-97FD-C8E0CF7FF408}" type="presOf" srcId="{3060216C-74ED-4430-BBC6-8F9A14D04DD0}" destId="{F073698F-FFF9-4264-B12D-19998FA9A3E2}" srcOrd="0" destOrd="1" presId="urn:microsoft.com/office/officeart/2005/8/layout/hList1"/>
    <dgm:cxn modelId="{DB65B8FA-07D1-4C05-8AB6-C2B64E72B010}" type="presOf" srcId="{B9FA61FE-C0B3-4BBD-BDF5-1B9FD68882A6}" destId="{F073698F-FFF9-4264-B12D-19998FA9A3E2}" srcOrd="0" destOrd="0" presId="urn:microsoft.com/office/officeart/2005/8/layout/hList1"/>
    <dgm:cxn modelId="{11FCC0FB-2698-4126-94F5-39DE057B8877}" type="presOf" srcId="{8959B0C8-9D80-4DDF-9F0E-B5FE8E3B2BEB}" destId="{5786D2C6-3C27-4343-B7E9-8239B3C092D9}" srcOrd="0" destOrd="1" presId="urn:microsoft.com/office/officeart/2005/8/layout/hList1"/>
    <dgm:cxn modelId="{DCC3371A-EDF9-4A5B-A7A5-FACAB2B42401}" type="presParOf" srcId="{DC76EFE5-B5BD-43D5-A946-31D7C56A42DA}" destId="{8510851B-BF60-43F2-8407-0EDD72F488C0}" srcOrd="0" destOrd="0" presId="urn:microsoft.com/office/officeart/2005/8/layout/hList1"/>
    <dgm:cxn modelId="{8E4A6BC5-2152-455D-AC66-70FFE691834E}" type="presParOf" srcId="{8510851B-BF60-43F2-8407-0EDD72F488C0}" destId="{DF0CF1A5-37E5-408E-80E3-68F0D899BD27}" srcOrd="0" destOrd="0" presId="urn:microsoft.com/office/officeart/2005/8/layout/hList1"/>
    <dgm:cxn modelId="{B58058FE-0694-4B83-86AC-4FD7BB54FFC2}" type="presParOf" srcId="{8510851B-BF60-43F2-8407-0EDD72F488C0}" destId="{5786D2C6-3C27-4343-B7E9-8239B3C092D9}" srcOrd="1" destOrd="0" presId="urn:microsoft.com/office/officeart/2005/8/layout/hList1"/>
    <dgm:cxn modelId="{E8E58FFB-6A5F-403F-9D46-C94B23B054B0}" type="presParOf" srcId="{DC76EFE5-B5BD-43D5-A946-31D7C56A42DA}" destId="{1ADEADFE-5208-4E14-963B-BF4EC0CDF85F}" srcOrd="1" destOrd="0" presId="urn:microsoft.com/office/officeart/2005/8/layout/hList1"/>
    <dgm:cxn modelId="{DCFF7F30-67D5-4650-B825-AC1EE9E7B15A}" type="presParOf" srcId="{DC76EFE5-B5BD-43D5-A946-31D7C56A42DA}" destId="{4C3E16EC-DB66-4A7B-A9C8-6462D5089A8C}" srcOrd="2" destOrd="0" presId="urn:microsoft.com/office/officeart/2005/8/layout/hList1"/>
    <dgm:cxn modelId="{3ECFDFCF-F6BA-4441-93B8-1F18378B5688}" type="presParOf" srcId="{4C3E16EC-DB66-4A7B-A9C8-6462D5089A8C}" destId="{DC1F50AB-26C8-4FC9-9B5C-0930DD69FFA7}" srcOrd="0" destOrd="0" presId="urn:microsoft.com/office/officeart/2005/8/layout/hList1"/>
    <dgm:cxn modelId="{B385F29F-1D2B-4E32-9B24-8683B0E1F786}" type="presParOf" srcId="{4C3E16EC-DB66-4A7B-A9C8-6462D5089A8C}" destId="{F073698F-FFF9-4264-B12D-19998FA9A3E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71873FC-DB99-4A94-BFCD-2779F6595F8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sv-SE"/>
        </a:p>
      </dgm:t>
    </dgm:pt>
    <dgm:pt modelId="{60215B7C-3BF5-4EDD-977C-19FD8980EF29}">
      <dgm:prSet phldrT="[Text]" custT="1"/>
      <dgm:spPr/>
      <dgm:t>
        <a:bodyPr/>
        <a:lstStyle/>
        <a:p>
          <a:pPr algn="l"/>
          <a:r>
            <a:rPr lang="sv-SE" sz="2400" dirty="0" err="1"/>
            <a:t>Strengths</a:t>
          </a:r>
          <a:endParaRPr lang="sv-SE" sz="2400" dirty="0"/>
        </a:p>
      </dgm:t>
    </dgm:pt>
    <dgm:pt modelId="{14CB84C7-D428-4D65-8AC7-9D9CF01AA951}" type="parTrans" cxnId="{A2801445-0140-4DC6-A3EE-661CAD143241}">
      <dgm:prSet/>
      <dgm:spPr/>
      <dgm:t>
        <a:bodyPr/>
        <a:lstStyle/>
        <a:p>
          <a:pPr algn="l"/>
          <a:endParaRPr lang="sv-SE"/>
        </a:p>
      </dgm:t>
    </dgm:pt>
    <dgm:pt modelId="{2E09C859-D1A6-4D4E-8980-887B3B3F5DCD}" type="sibTrans" cxnId="{A2801445-0140-4DC6-A3EE-661CAD143241}">
      <dgm:prSet/>
      <dgm:spPr/>
      <dgm:t>
        <a:bodyPr/>
        <a:lstStyle/>
        <a:p>
          <a:pPr algn="l"/>
          <a:endParaRPr lang="sv-SE"/>
        </a:p>
      </dgm:t>
    </dgm:pt>
    <dgm:pt modelId="{F1E9F9DE-E872-491B-9DE2-20D9057E9A1F}">
      <dgm:prSet phldrT="[Text]" custT="1"/>
      <dgm:spPr/>
      <dgm:t>
        <a:bodyPr/>
        <a:lstStyle/>
        <a:p>
          <a:pPr algn="just"/>
          <a:r>
            <a:rPr lang="en-US" sz="1400" b="0" i="0" u="none" dirty="0"/>
            <a:t>They are patient investors that take a long-term view, they are not focused on a rapid exit strategy. </a:t>
          </a:r>
          <a:endParaRPr lang="sv-SE" sz="1400" dirty="0"/>
        </a:p>
      </dgm:t>
    </dgm:pt>
    <dgm:pt modelId="{6DC5F6BA-F61D-4E08-B192-AC291BDE6837}" type="parTrans" cxnId="{5422F896-8AC1-4849-A786-14F50E3B16DD}">
      <dgm:prSet/>
      <dgm:spPr/>
      <dgm:t>
        <a:bodyPr/>
        <a:lstStyle/>
        <a:p>
          <a:pPr algn="l"/>
          <a:endParaRPr lang="sv-SE"/>
        </a:p>
      </dgm:t>
    </dgm:pt>
    <dgm:pt modelId="{C092CBCA-1677-442F-A7A5-F86900D3D7D6}" type="sibTrans" cxnId="{5422F896-8AC1-4849-A786-14F50E3B16DD}">
      <dgm:prSet/>
      <dgm:spPr/>
      <dgm:t>
        <a:bodyPr/>
        <a:lstStyle/>
        <a:p>
          <a:pPr algn="l"/>
          <a:endParaRPr lang="sv-SE"/>
        </a:p>
      </dgm:t>
    </dgm:pt>
    <dgm:pt modelId="{B9FA61FE-C0B3-4BBD-BDF5-1B9FD68882A6}">
      <dgm:prSet phldrT="[Text]" custT="1"/>
      <dgm:spPr/>
      <dgm:t>
        <a:bodyPr/>
        <a:lstStyle/>
        <a:p>
          <a:pPr algn="just"/>
          <a:r>
            <a:rPr lang="en-US" sz="1400" b="0" i="0" u="none" dirty="0"/>
            <a:t>Studies show that non-family members may be concerned that the involvement of outside investors might jeopardize their position of influence within the company while family members are likely to be more secure in this regard. </a:t>
          </a:r>
          <a:endParaRPr lang="sv-SE" sz="1400" dirty="0"/>
        </a:p>
      </dgm:t>
    </dgm:pt>
    <dgm:pt modelId="{1EE742DE-E90B-4644-AC3B-5BA67F7829DC}" type="parTrans" cxnId="{E240A0EB-22A4-4854-853B-DD220430F8A5}">
      <dgm:prSet/>
      <dgm:spPr/>
      <dgm:t>
        <a:bodyPr/>
        <a:lstStyle/>
        <a:p>
          <a:pPr algn="l"/>
          <a:endParaRPr lang="sv-SE"/>
        </a:p>
      </dgm:t>
    </dgm:pt>
    <dgm:pt modelId="{79B92DBE-3E9A-4A85-AAD7-B09A01A05089}" type="sibTrans" cxnId="{E240A0EB-22A4-4854-853B-DD220430F8A5}">
      <dgm:prSet/>
      <dgm:spPr/>
      <dgm:t>
        <a:bodyPr/>
        <a:lstStyle/>
        <a:p>
          <a:pPr algn="l"/>
          <a:endParaRPr lang="sv-SE"/>
        </a:p>
      </dgm:t>
    </dgm:pt>
    <dgm:pt modelId="{05B23A99-F427-4C03-B2E7-D9D4AC69B726}">
      <dgm:prSet phldrT="[Text]" custT="1"/>
      <dgm:spPr/>
      <dgm:t>
        <a:bodyPr/>
        <a:lstStyle/>
        <a:p>
          <a:pPr algn="l"/>
          <a:r>
            <a:rPr lang="sv-SE" sz="2400" dirty="0" err="1"/>
            <a:t>Weaknesses</a:t>
          </a:r>
          <a:endParaRPr lang="sv-SE" sz="2400" dirty="0"/>
        </a:p>
      </dgm:t>
    </dgm:pt>
    <dgm:pt modelId="{705BD4F0-52C8-41D9-8829-2281E6E2288B}" type="sibTrans" cxnId="{39189221-8E19-45F7-B0E6-7CAD3D2642C9}">
      <dgm:prSet/>
      <dgm:spPr/>
      <dgm:t>
        <a:bodyPr/>
        <a:lstStyle/>
        <a:p>
          <a:pPr algn="l"/>
          <a:endParaRPr lang="sv-SE"/>
        </a:p>
      </dgm:t>
    </dgm:pt>
    <dgm:pt modelId="{315408ED-9197-4B5D-8F6D-38B1C30B6900}" type="parTrans" cxnId="{39189221-8E19-45F7-B0E6-7CAD3D2642C9}">
      <dgm:prSet/>
      <dgm:spPr/>
      <dgm:t>
        <a:bodyPr/>
        <a:lstStyle/>
        <a:p>
          <a:pPr algn="l"/>
          <a:endParaRPr lang="sv-SE"/>
        </a:p>
      </dgm:t>
    </dgm:pt>
    <dgm:pt modelId="{A494BC42-907F-429B-9CD0-058F83A6C39D}">
      <dgm:prSet custT="1"/>
      <dgm:spPr/>
      <dgm:t>
        <a:bodyPr/>
        <a:lstStyle/>
        <a:p>
          <a:endParaRPr lang="sv-SE" sz="1400" b="0" i="0" u="none" dirty="0"/>
        </a:p>
      </dgm:t>
    </dgm:pt>
    <dgm:pt modelId="{BEFDB99F-51A1-4CA9-AE7C-32D236F4F117}" type="parTrans" cxnId="{1E0ECE80-45A6-4C8F-8366-86F7079A9DC1}">
      <dgm:prSet/>
      <dgm:spPr/>
      <dgm:t>
        <a:bodyPr/>
        <a:lstStyle/>
        <a:p>
          <a:endParaRPr lang="sv-SE"/>
        </a:p>
      </dgm:t>
    </dgm:pt>
    <dgm:pt modelId="{93C5F340-AE20-4523-A207-89644B2FAE73}" type="sibTrans" cxnId="{1E0ECE80-45A6-4C8F-8366-86F7079A9DC1}">
      <dgm:prSet/>
      <dgm:spPr/>
      <dgm:t>
        <a:bodyPr/>
        <a:lstStyle/>
        <a:p>
          <a:endParaRPr lang="sv-SE"/>
        </a:p>
      </dgm:t>
    </dgm:pt>
    <dgm:pt modelId="{8C22EDEE-E04A-4D4A-89BF-5F185CDF83DD}">
      <dgm:prSet phldrT="[Text]" custT="1"/>
      <dgm:spPr/>
      <dgm:t>
        <a:bodyPr/>
        <a:lstStyle/>
        <a:p>
          <a:pPr algn="just"/>
          <a:r>
            <a:rPr lang="en-US" sz="1400" b="0" i="0" u="none" dirty="0"/>
            <a:t>They are trusted partners who can treat information with discretion and have lower reporting requirements and more flexibility than other sources of finance. </a:t>
          </a:r>
          <a:endParaRPr lang="sv-SE" sz="1400" dirty="0"/>
        </a:p>
      </dgm:t>
    </dgm:pt>
    <dgm:pt modelId="{CDF29389-C21D-4B0C-8EDF-8DD9E07EC956}" type="parTrans" cxnId="{8CFE8F1B-7CE3-4709-981E-1483B55B9827}">
      <dgm:prSet/>
      <dgm:spPr/>
      <dgm:t>
        <a:bodyPr/>
        <a:lstStyle/>
        <a:p>
          <a:endParaRPr lang="sv-SE"/>
        </a:p>
      </dgm:t>
    </dgm:pt>
    <dgm:pt modelId="{8A2EF1E9-5107-4F73-8F8E-FAB1E7972AFF}" type="sibTrans" cxnId="{8CFE8F1B-7CE3-4709-981E-1483B55B9827}">
      <dgm:prSet/>
      <dgm:spPr/>
      <dgm:t>
        <a:bodyPr/>
        <a:lstStyle/>
        <a:p>
          <a:endParaRPr lang="sv-SE"/>
        </a:p>
      </dgm:t>
    </dgm:pt>
    <dgm:pt modelId="{2E04061A-7F3C-482C-B024-CCD22122FC19}">
      <dgm:prSet phldrT="[Text]" custT="1"/>
      <dgm:spPr/>
      <dgm:t>
        <a:bodyPr/>
        <a:lstStyle/>
        <a:p>
          <a:pPr algn="just"/>
          <a:r>
            <a:rPr lang="en-US" sz="1400" b="0" i="0" u="none" dirty="0"/>
            <a:t>They often represent people with family business experience, as the majority have earned their wealth through family businesses.</a:t>
          </a:r>
          <a:endParaRPr lang="sv-SE" sz="1400" dirty="0"/>
        </a:p>
      </dgm:t>
    </dgm:pt>
    <dgm:pt modelId="{BA083AB0-B231-48EC-839F-0CC1C54D3909}" type="parTrans" cxnId="{75DB45F6-6CDA-4852-80DF-0BF5BCFF9187}">
      <dgm:prSet/>
      <dgm:spPr/>
      <dgm:t>
        <a:bodyPr/>
        <a:lstStyle/>
        <a:p>
          <a:endParaRPr lang="sv-SE"/>
        </a:p>
      </dgm:t>
    </dgm:pt>
    <dgm:pt modelId="{12D30211-2803-4F1F-9042-26E22EB6A3FE}" type="sibTrans" cxnId="{75DB45F6-6CDA-4852-80DF-0BF5BCFF9187}">
      <dgm:prSet/>
      <dgm:spPr/>
      <dgm:t>
        <a:bodyPr/>
        <a:lstStyle/>
        <a:p>
          <a:endParaRPr lang="sv-SE"/>
        </a:p>
      </dgm:t>
    </dgm:pt>
    <dgm:pt modelId="{661B16F1-C71B-4921-BA94-8292F6B8DDA7}">
      <dgm:prSet phldrT="[Text]" custT="1"/>
      <dgm:spPr/>
      <dgm:t>
        <a:bodyPr/>
        <a:lstStyle/>
        <a:p>
          <a:pPr algn="just"/>
          <a:r>
            <a:rPr lang="en-US" sz="1400" b="0" i="0" u="none" dirty="0"/>
            <a:t> They are high-level experts, who will make judgements based on an overall view of the business rather than focusing on details.</a:t>
          </a:r>
          <a:endParaRPr lang="sv-SE" sz="1400" dirty="0"/>
        </a:p>
      </dgm:t>
    </dgm:pt>
    <dgm:pt modelId="{E6457D9D-4D58-40C7-809F-3262404026B3}" type="parTrans" cxnId="{2C86AA40-CCB9-45D0-9E86-BA98427CB262}">
      <dgm:prSet/>
      <dgm:spPr/>
      <dgm:t>
        <a:bodyPr/>
        <a:lstStyle/>
        <a:p>
          <a:endParaRPr lang="sv-SE"/>
        </a:p>
      </dgm:t>
    </dgm:pt>
    <dgm:pt modelId="{D813513F-935C-4DD1-9B1F-4FEC32A1D24E}" type="sibTrans" cxnId="{2C86AA40-CCB9-45D0-9E86-BA98427CB262}">
      <dgm:prSet/>
      <dgm:spPr/>
      <dgm:t>
        <a:bodyPr/>
        <a:lstStyle/>
        <a:p>
          <a:endParaRPr lang="sv-SE"/>
        </a:p>
      </dgm:t>
    </dgm:pt>
    <dgm:pt modelId="{FB529E6D-5195-4DB9-8CDE-6EBAE1D3E816}">
      <dgm:prSet phldrT="[Text]" custT="1"/>
      <dgm:spPr/>
      <dgm:t>
        <a:bodyPr/>
        <a:lstStyle/>
        <a:p>
          <a:pPr algn="just"/>
          <a:r>
            <a:rPr lang="en-US" sz="1400" b="0" i="0" u="none" dirty="0"/>
            <a:t>The need to offer equity represents another important barrier to accessing this type of capital, although again, non-family members seem to be more concerned about this than family members.</a:t>
          </a:r>
          <a:endParaRPr lang="sv-SE" sz="1400" dirty="0"/>
        </a:p>
      </dgm:t>
    </dgm:pt>
    <dgm:pt modelId="{F4D34B23-1FA8-4B5A-8550-D3D60548DC33}" type="parTrans" cxnId="{8D310705-849A-41C0-82F5-0310C09FFE95}">
      <dgm:prSet/>
      <dgm:spPr/>
      <dgm:t>
        <a:bodyPr/>
        <a:lstStyle/>
        <a:p>
          <a:endParaRPr lang="sv-SE"/>
        </a:p>
      </dgm:t>
    </dgm:pt>
    <dgm:pt modelId="{814BD90A-FF01-4901-AEF2-23C11E990FDE}" type="sibTrans" cxnId="{8D310705-849A-41C0-82F5-0310C09FFE95}">
      <dgm:prSet/>
      <dgm:spPr/>
      <dgm:t>
        <a:bodyPr/>
        <a:lstStyle/>
        <a:p>
          <a:endParaRPr lang="sv-SE"/>
        </a:p>
      </dgm:t>
    </dgm:pt>
    <dgm:pt modelId="{DC76EFE5-B5BD-43D5-A946-31D7C56A42DA}" type="pres">
      <dgm:prSet presAssocID="{771873FC-DB99-4A94-BFCD-2779F6595F81}" presName="Name0" presStyleCnt="0">
        <dgm:presLayoutVars>
          <dgm:dir/>
          <dgm:animLvl val="lvl"/>
          <dgm:resizeHandles val="exact"/>
        </dgm:presLayoutVars>
      </dgm:prSet>
      <dgm:spPr/>
    </dgm:pt>
    <dgm:pt modelId="{8510851B-BF60-43F2-8407-0EDD72F488C0}" type="pres">
      <dgm:prSet presAssocID="{60215B7C-3BF5-4EDD-977C-19FD8980EF29}" presName="composite" presStyleCnt="0"/>
      <dgm:spPr/>
    </dgm:pt>
    <dgm:pt modelId="{DF0CF1A5-37E5-408E-80E3-68F0D899BD27}" type="pres">
      <dgm:prSet presAssocID="{60215B7C-3BF5-4EDD-977C-19FD8980EF29}" presName="parTx" presStyleLbl="alignNode1" presStyleIdx="0" presStyleCnt="2">
        <dgm:presLayoutVars>
          <dgm:chMax val="0"/>
          <dgm:chPref val="0"/>
          <dgm:bulletEnabled val="1"/>
        </dgm:presLayoutVars>
      </dgm:prSet>
      <dgm:spPr/>
    </dgm:pt>
    <dgm:pt modelId="{5786D2C6-3C27-4343-B7E9-8239B3C092D9}" type="pres">
      <dgm:prSet presAssocID="{60215B7C-3BF5-4EDD-977C-19FD8980EF29}" presName="desTx" presStyleLbl="alignAccFollowNode1" presStyleIdx="0" presStyleCnt="2" custScaleY="100000" custLinFactNeighborX="-1698">
        <dgm:presLayoutVars>
          <dgm:bulletEnabled val="1"/>
        </dgm:presLayoutVars>
      </dgm:prSet>
      <dgm:spPr/>
    </dgm:pt>
    <dgm:pt modelId="{1ADEADFE-5208-4E14-963B-BF4EC0CDF85F}" type="pres">
      <dgm:prSet presAssocID="{2E09C859-D1A6-4D4E-8980-887B3B3F5DCD}" presName="space" presStyleCnt="0"/>
      <dgm:spPr/>
    </dgm:pt>
    <dgm:pt modelId="{4C3E16EC-DB66-4A7B-A9C8-6462D5089A8C}" type="pres">
      <dgm:prSet presAssocID="{05B23A99-F427-4C03-B2E7-D9D4AC69B726}" presName="composite" presStyleCnt="0"/>
      <dgm:spPr/>
    </dgm:pt>
    <dgm:pt modelId="{DC1F50AB-26C8-4FC9-9B5C-0930DD69FFA7}" type="pres">
      <dgm:prSet presAssocID="{05B23A99-F427-4C03-B2E7-D9D4AC69B726}" presName="parTx" presStyleLbl="alignNode1" presStyleIdx="1" presStyleCnt="2">
        <dgm:presLayoutVars>
          <dgm:chMax val="0"/>
          <dgm:chPref val="0"/>
          <dgm:bulletEnabled val="1"/>
        </dgm:presLayoutVars>
      </dgm:prSet>
      <dgm:spPr/>
    </dgm:pt>
    <dgm:pt modelId="{F073698F-FFF9-4264-B12D-19998FA9A3E2}" type="pres">
      <dgm:prSet presAssocID="{05B23A99-F427-4C03-B2E7-D9D4AC69B726}" presName="desTx" presStyleLbl="alignAccFollowNode1" presStyleIdx="1" presStyleCnt="2" custScaleY="100000">
        <dgm:presLayoutVars>
          <dgm:bulletEnabled val="1"/>
        </dgm:presLayoutVars>
      </dgm:prSet>
      <dgm:spPr/>
    </dgm:pt>
  </dgm:ptLst>
  <dgm:cxnLst>
    <dgm:cxn modelId="{8D310705-849A-41C0-82F5-0310C09FFE95}" srcId="{05B23A99-F427-4C03-B2E7-D9D4AC69B726}" destId="{FB529E6D-5195-4DB9-8CDE-6EBAE1D3E816}" srcOrd="1" destOrd="0" parTransId="{F4D34B23-1FA8-4B5A-8550-D3D60548DC33}" sibTransId="{814BD90A-FF01-4901-AEF2-23C11E990FDE}"/>
    <dgm:cxn modelId="{8CFE8F1B-7CE3-4709-981E-1483B55B9827}" srcId="{60215B7C-3BF5-4EDD-977C-19FD8980EF29}" destId="{8C22EDEE-E04A-4D4A-89BF-5F185CDF83DD}" srcOrd="1" destOrd="0" parTransId="{CDF29389-C21D-4B0C-8EDF-8DD9E07EC956}" sibTransId="{8A2EF1E9-5107-4F73-8F8E-FAB1E7972AFF}"/>
    <dgm:cxn modelId="{39189221-8E19-45F7-B0E6-7CAD3D2642C9}" srcId="{771873FC-DB99-4A94-BFCD-2779F6595F81}" destId="{05B23A99-F427-4C03-B2E7-D9D4AC69B726}" srcOrd="1" destOrd="0" parTransId="{315408ED-9197-4B5D-8F6D-38B1C30B6900}" sibTransId="{705BD4F0-52C8-41D9-8829-2281E6E2288B}"/>
    <dgm:cxn modelId="{8FD8B624-856C-4F1C-BCBB-4080565E1722}" type="presOf" srcId="{F1E9F9DE-E872-491B-9DE2-20D9057E9A1F}" destId="{5786D2C6-3C27-4343-B7E9-8239B3C092D9}" srcOrd="0" destOrd="0" presId="urn:microsoft.com/office/officeart/2005/8/layout/hList1"/>
    <dgm:cxn modelId="{2C86AA40-CCB9-45D0-9E86-BA98427CB262}" srcId="{60215B7C-3BF5-4EDD-977C-19FD8980EF29}" destId="{661B16F1-C71B-4921-BA94-8292F6B8DDA7}" srcOrd="3" destOrd="0" parTransId="{E6457D9D-4D58-40C7-809F-3262404026B3}" sibTransId="{D813513F-935C-4DD1-9B1F-4FEC32A1D24E}"/>
    <dgm:cxn modelId="{3884A941-9036-4866-A7CA-403939E5FCA8}" type="presOf" srcId="{2E04061A-7F3C-482C-B024-CCD22122FC19}" destId="{5786D2C6-3C27-4343-B7E9-8239B3C092D9}" srcOrd="0" destOrd="2" presId="urn:microsoft.com/office/officeart/2005/8/layout/hList1"/>
    <dgm:cxn modelId="{A2801445-0140-4DC6-A3EE-661CAD143241}" srcId="{771873FC-DB99-4A94-BFCD-2779F6595F81}" destId="{60215B7C-3BF5-4EDD-977C-19FD8980EF29}" srcOrd="0" destOrd="0" parTransId="{14CB84C7-D428-4D65-8AC7-9D9CF01AA951}" sibTransId="{2E09C859-D1A6-4D4E-8980-887B3B3F5DCD}"/>
    <dgm:cxn modelId="{C9A83373-7EB6-428E-BD0A-6F889D070EC5}" type="presOf" srcId="{60215B7C-3BF5-4EDD-977C-19FD8980EF29}" destId="{DF0CF1A5-37E5-408E-80E3-68F0D899BD27}" srcOrd="0" destOrd="0" presId="urn:microsoft.com/office/officeart/2005/8/layout/hList1"/>
    <dgm:cxn modelId="{7E49897A-01C4-4466-AC3A-6A9E54CF7F52}" type="presOf" srcId="{B9FA61FE-C0B3-4BBD-BDF5-1B9FD68882A6}" destId="{F073698F-FFF9-4264-B12D-19998FA9A3E2}" srcOrd="0" destOrd="0" presId="urn:microsoft.com/office/officeart/2005/8/layout/hList1"/>
    <dgm:cxn modelId="{FA2CC57C-0E58-4AD0-B581-C66B8FCBD141}" type="presOf" srcId="{8C22EDEE-E04A-4D4A-89BF-5F185CDF83DD}" destId="{5786D2C6-3C27-4343-B7E9-8239B3C092D9}" srcOrd="0" destOrd="1" presId="urn:microsoft.com/office/officeart/2005/8/layout/hList1"/>
    <dgm:cxn modelId="{1E0ECE80-45A6-4C8F-8366-86F7079A9DC1}" srcId="{60215B7C-3BF5-4EDD-977C-19FD8980EF29}" destId="{A494BC42-907F-429B-9CD0-058F83A6C39D}" srcOrd="4" destOrd="0" parTransId="{BEFDB99F-51A1-4CA9-AE7C-32D236F4F117}" sibTransId="{93C5F340-AE20-4523-A207-89644B2FAE73}"/>
    <dgm:cxn modelId="{3955EF83-FE39-46C7-892E-90DF4541F16F}" type="presOf" srcId="{661B16F1-C71B-4921-BA94-8292F6B8DDA7}" destId="{5786D2C6-3C27-4343-B7E9-8239B3C092D9}" srcOrd="0" destOrd="3" presId="urn:microsoft.com/office/officeart/2005/8/layout/hList1"/>
    <dgm:cxn modelId="{5422F896-8AC1-4849-A786-14F50E3B16DD}" srcId="{60215B7C-3BF5-4EDD-977C-19FD8980EF29}" destId="{F1E9F9DE-E872-491B-9DE2-20D9057E9A1F}" srcOrd="0" destOrd="0" parTransId="{6DC5F6BA-F61D-4E08-B192-AC291BDE6837}" sibTransId="{C092CBCA-1677-442F-A7A5-F86900D3D7D6}"/>
    <dgm:cxn modelId="{B2DF1899-0A16-4081-A92C-D498E24A4220}" type="presOf" srcId="{A494BC42-907F-429B-9CD0-058F83A6C39D}" destId="{5786D2C6-3C27-4343-B7E9-8239B3C092D9}" srcOrd="0" destOrd="4" presId="urn:microsoft.com/office/officeart/2005/8/layout/hList1"/>
    <dgm:cxn modelId="{CEE42AB3-CE01-4BDC-B494-1A1C678827B9}" type="presOf" srcId="{05B23A99-F427-4C03-B2E7-D9D4AC69B726}" destId="{DC1F50AB-26C8-4FC9-9B5C-0930DD69FFA7}" srcOrd="0" destOrd="0" presId="urn:microsoft.com/office/officeart/2005/8/layout/hList1"/>
    <dgm:cxn modelId="{141872DB-940A-4D81-A745-D029C9DE30BE}" type="presOf" srcId="{FB529E6D-5195-4DB9-8CDE-6EBAE1D3E816}" destId="{F073698F-FFF9-4264-B12D-19998FA9A3E2}" srcOrd="0" destOrd="1" presId="urn:microsoft.com/office/officeart/2005/8/layout/hList1"/>
    <dgm:cxn modelId="{E240A0EB-22A4-4854-853B-DD220430F8A5}" srcId="{05B23A99-F427-4C03-B2E7-D9D4AC69B726}" destId="{B9FA61FE-C0B3-4BBD-BDF5-1B9FD68882A6}" srcOrd="0" destOrd="0" parTransId="{1EE742DE-E90B-4644-AC3B-5BA67F7829DC}" sibTransId="{79B92DBE-3E9A-4A85-AAD7-B09A01A05089}"/>
    <dgm:cxn modelId="{DC4559EF-8E5D-4A19-9FC2-1C3CFAEBB548}" type="presOf" srcId="{771873FC-DB99-4A94-BFCD-2779F6595F81}" destId="{DC76EFE5-B5BD-43D5-A946-31D7C56A42DA}" srcOrd="0" destOrd="0" presId="urn:microsoft.com/office/officeart/2005/8/layout/hList1"/>
    <dgm:cxn modelId="{75DB45F6-6CDA-4852-80DF-0BF5BCFF9187}" srcId="{60215B7C-3BF5-4EDD-977C-19FD8980EF29}" destId="{2E04061A-7F3C-482C-B024-CCD22122FC19}" srcOrd="2" destOrd="0" parTransId="{BA083AB0-B231-48EC-839F-0CC1C54D3909}" sibTransId="{12D30211-2803-4F1F-9042-26E22EB6A3FE}"/>
    <dgm:cxn modelId="{2BA92706-A417-44B8-A68C-30C4A4C0478D}" type="presParOf" srcId="{DC76EFE5-B5BD-43D5-A946-31D7C56A42DA}" destId="{8510851B-BF60-43F2-8407-0EDD72F488C0}" srcOrd="0" destOrd="0" presId="urn:microsoft.com/office/officeart/2005/8/layout/hList1"/>
    <dgm:cxn modelId="{10D854DD-18B6-4751-9631-0F9A6736AD3A}" type="presParOf" srcId="{8510851B-BF60-43F2-8407-0EDD72F488C0}" destId="{DF0CF1A5-37E5-408E-80E3-68F0D899BD27}" srcOrd="0" destOrd="0" presId="urn:microsoft.com/office/officeart/2005/8/layout/hList1"/>
    <dgm:cxn modelId="{58E0D633-CF04-4A73-8E05-BDD640DFF2A7}" type="presParOf" srcId="{8510851B-BF60-43F2-8407-0EDD72F488C0}" destId="{5786D2C6-3C27-4343-B7E9-8239B3C092D9}" srcOrd="1" destOrd="0" presId="urn:microsoft.com/office/officeart/2005/8/layout/hList1"/>
    <dgm:cxn modelId="{E40F4691-DA93-4B66-A0A3-AF207B583851}" type="presParOf" srcId="{DC76EFE5-B5BD-43D5-A946-31D7C56A42DA}" destId="{1ADEADFE-5208-4E14-963B-BF4EC0CDF85F}" srcOrd="1" destOrd="0" presId="urn:microsoft.com/office/officeart/2005/8/layout/hList1"/>
    <dgm:cxn modelId="{7A8327F4-C1DD-4BE0-BDFA-F12885DBDEF5}" type="presParOf" srcId="{DC76EFE5-B5BD-43D5-A946-31D7C56A42DA}" destId="{4C3E16EC-DB66-4A7B-A9C8-6462D5089A8C}" srcOrd="2" destOrd="0" presId="urn:microsoft.com/office/officeart/2005/8/layout/hList1"/>
    <dgm:cxn modelId="{8B6A81F2-FCA5-498A-9DE0-A48B4D717C39}" type="presParOf" srcId="{4C3E16EC-DB66-4A7B-A9C8-6462D5089A8C}" destId="{DC1F50AB-26C8-4FC9-9B5C-0930DD69FFA7}" srcOrd="0" destOrd="0" presId="urn:microsoft.com/office/officeart/2005/8/layout/hList1"/>
    <dgm:cxn modelId="{D785996A-02D3-42F3-AC84-DF7CF20B5594}" type="presParOf" srcId="{4C3E16EC-DB66-4A7B-A9C8-6462D5089A8C}" destId="{F073698F-FFF9-4264-B12D-19998FA9A3E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CF1A5-37E5-408E-80E3-68F0D899BD27}">
      <dsp:nvSpPr>
        <dsp:cNvPr id="0" name=""/>
        <dsp:cNvSpPr/>
      </dsp:nvSpPr>
      <dsp:spPr>
        <a:xfrm>
          <a:off x="39" y="18143"/>
          <a:ext cx="3798093" cy="132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just" defTabSz="889000">
            <a:lnSpc>
              <a:spcPct val="90000"/>
            </a:lnSpc>
            <a:spcBef>
              <a:spcPct val="0"/>
            </a:spcBef>
            <a:spcAft>
              <a:spcPct val="35000"/>
            </a:spcAft>
            <a:buNone/>
          </a:pPr>
          <a:r>
            <a:rPr lang="sv-SE" sz="2000" kern="1200" dirty="0" err="1"/>
            <a:t>Strengths</a:t>
          </a:r>
          <a:endParaRPr lang="sv-SE" sz="2000" kern="1200" dirty="0"/>
        </a:p>
      </dsp:txBody>
      <dsp:txXfrm>
        <a:off x="39" y="18143"/>
        <a:ext cx="3798093" cy="1324800"/>
      </dsp:txXfrm>
    </dsp:sp>
    <dsp:sp modelId="{5786D2C6-3C27-4343-B7E9-8239B3C092D9}">
      <dsp:nvSpPr>
        <dsp:cNvPr id="0" name=""/>
        <dsp:cNvSpPr/>
      </dsp:nvSpPr>
      <dsp:spPr>
        <a:xfrm>
          <a:off x="39" y="1342944"/>
          <a:ext cx="3798093" cy="20203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sv-SE" sz="1600" kern="1200" dirty="0"/>
            <a:t>No partner </a:t>
          </a:r>
          <a:r>
            <a:rPr lang="sv-SE" sz="1600" kern="1200" dirty="0" err="1"/>
            <a:t>needed</a:t>
          </a:r>
          <a:r>
            <a:rPr lang="sv-SE" sz="1600" kern="1200" dirty="0"/>
            <a:t>. </a:t>
          </a:r>
        </a:p>
        <a:p>
          <a:pPr marL="171450" lvl="1" indent="-171450" algn="just" defTabSz="711200">
            <a:lnSpc>
              <a:spcPct val="90000"/>
            </a:lnSpc>
            <a:spcBef>
              <a:spcPct val="0"/>
            </a:spcBef>
            <a:spcAft>
              <a:spcPct val="15000"/>
            </a:spcAft>
            <a:buChar char="•"/>
          </a:pPr>
          <a:r>
            <a:rPr lang="en-GB" sz="1600" kern="1200" dirty="0"/>
            <a:t>Modalities and collateral can be regulated during the negotiations.</a:t>
          </a:r>
          <a:endParaRPr lang="sv-SE" sz="1600" kern="1200" dirty="0"/>
        </a:p>
        <a:p>
          <a:pPr marL="171450" lvl="1" indent="-171450" algn="just" defTabSz="711200">
            <a:lnSpc>
              <a:spcPct val="90000"/>
            </a:lnSpc>
            <a:spcBef>
              <a:spcPct val="0"/>
            </a:spcBef>
            <a:spcAft>
              <a:spcPct val="15000"/>
            </a:spcAft>
            <a:buChar char="•"/>
          </a:pPr>
          <a:r>
            <a:rPr lang="en-GB" sz="1600" kern="1200" dirty="0"/>
            <a:t>Better conditions compared to those offered by other investors.</a:t>
          </a:r>
          <a:endParaRPr lang="sv-SE" sz="1600" kern="1200" dirty="0"/>
        </a:p>
        <a:p>
          <a:pPr marL="171450" lvl="1" indent="-171450" algn="just" defTabSz="711200">
            <a:lnSpc>
              <a:spcPct val="90000"/>
            </a:lnSpc>
            <a:spcBef>
              <a:spcPct val="0"/>
            </a:spcBef>
            <a:spcAft>
              <a:spcPct val="15000"/>
            </a:spcAft>
            <a:buChar char="•"/>
          </a:pPr>
          <a:r>
            <a:rPr lang="en-GB" sz="1600" kern="1200" dirty="0"/>
            <a:t>Could be a way to prevent the company from being closed. </a:t>
          </a:r>
          <a:endParaRPr lang="sv-SE" sz="1600" kern="1200" dirty="0"/>
        </a:p>
      </dsp:txBody>
      <dsp:txXfrm>
        <a:off x="39" y="1342944"/>
        <a:ext cx="3798093" cy="2020320"/>
      </dsp:txXfrm>
    </dsp:sp>
    <dsp:sp modelId="{DC1F50AB-26C8-4FC9-9B5C-0930DD69FFA7}">
      <dsp:nvSpPr>
        <dsp:cNvPr id="0" name=""/>
        <dsp:cNvSpPr/>
      </dsp:nvSpPr>
      <dsp:spPr>
        <a:xfrm>
          <a:off x="4329866" y="18143"/>
          <a:ext cx="3798093" cy="132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just" defTabSz="889000">
            <a:lnSpc>
              <a:spcPct val="90000"/>
            </a:lnSpc>
            <a:spcBef>
              <a:spcPct val="0"/>
            </a:spcBef>
            <a:spcAft>
              <a:spcPct val="35000"/>
            </a:spcAft>
            <a:buNone/>
          </a:pPr>
          <a:r>
            <a:rPr lang="sv-SE" sz="2000" kern="1200" dirty="0" err="1"/>
            <a:t>Weaknesses</a:t>
          </a:r>
          <a:endParaRPr lang="sv-SE" sz="2000" kern="1200" dirty="0"/>
        </a:p>
      </dsp:txBody>
      <dsp:txXfrm>
        <a:off x="4329866" y="18143"/>
        <a:ext cx="3798093" cy="1324800"/>
      </dsp:txXfrm>
    </dsp:sp>
    <dsp:sp modelId="{F073698F-FFF9-4264-B12D-19998FA9A3E2}">
      <dsp:nvSpPr>
        <dsp:cNvPr id="0" name=""/>
        <dsp:cNvSpPr/>
      </dsp:nvSpPr>
      <dsp:spPr>
        <a:xfrm>
          <a:off x="4329866" y="1342944"/>
          <a:ext cx="3798093" cy="20203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en-GB" sz="1600" kern="1200" dirty="0"/>
            <a:t>A change in strategy may depress current results.</a:t>
          </a:r>
          <a:endParaRPr lang="sv-SE" sz="1600" kern="1200" dirty="0"/>
        </a:p>
        <a:p>
          <a:pPr marL="171450" lvl="1" indent="-171450" algn="just" defTabSz="711200">
            <a:lnSpc>
              <a:spcPct val="90000"/>
            </a:lnSpc>
            <a:spcBef>
              <a:spcPct val="0"/>
            </a:spcBef>
            <a:spcAft>
              <a:spcPct val="15000"/>
            </a:spcAft>
            <a:buChar char="•"/>
          </a:pPr>
          <a:r>
            <a:rPr lang="en-GB" sz="1600" kern="1200" dirty="0"/>
            <a:t>The transferor might be continuously interested in having a say in the management. </a:t>
          </a:r>
          <a:endParaRPr lang="sv-SE" sz="1600" kern="1200" dirty="0"/>
        </a:p>
      </dsp:txBody>
      <dsp:txXfrm>
        <a:off x="4329866" y="1342944"/>
        <a:ext cx="3798093" cy="2020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CF1A5-37E5-408E-80E3-68F0D899BD27}">
      <dsp:nvSpPr>
        <dsp:cNvPr id="0" name=""/>
        <dsp:cNvSpPr/>
      </dsp:nvSpPr>
      <dsp:spPr>
        <a:xfrm>
          <a:off x="39" y="18143"/>
          <a:ext cx="3798093" cy="132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just" defTabSz="889000">
            <a:lnSpc>
              <a:spcPct val="90000"/>
            </a:lnSpc>
            <a:spcBef>
              <a:spcPct val="0"/>
            </a:spcBef>
            <a:spcAft>
              <a:spcPct val="35000"/>
            </a:spcAft>
            <a:buNone/>
          </a:pPr>
          <a:r>
            <a:rPr lang="sv-SE" sz="2000" kern="1200" dirty="0" err="1"/>
            <a:t>Strengths</a:t>
          </a:r>
          <a:endParaRPr lang="sv-SE" sz="2000" kern="1200" dirty="0"/>
        </a:p>
      </dsp:txBody>
      <dsp:txXfrm>
        <a:off x="39" y="18143"/>
        <a:ext cx="3798093" cy="1324800"/>
      </dsp:txXfrm>
    </dsp:sp>
    <dsp:sp modelId="{5786D2C6-3C27-4343-B7E9-8239B3C092D9}">
      <dsp:nvSpPr>
        <dsp:cNvPr id="0" name=""/>
        <dsp:cNvSpPr/>
      </dsp:nvSpPr>
      <dsp:spPr>
        <a:xfrm>
          <a:off x="39" y="1342944"/>
          <a:ext cx="3798093" cy="20203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sv-SE" sz="1800" kern="1200" dirty="0"/>
            <a:t>No partner </a:t>
          </a:r>
          <a:r>
            <a:rPr lang="sv-SE" sz="1800" kern="1200" dirty="0" err="1"/>
            <a:t>needed</a:t>
          </a:r>
          <a:r>
            <a:rPr lang="sv-SE" sz="1800" kern="1200" dirty="0"/>
            <a:t>. </a:t>
          </a:r>
        </a:p>
        <a:p>
          <a:pPr marL="171450" lvl="1" indent="-171450" algn="just" defTabSz="800100">
            <a:lnSpc>
              <a:spcPct val="90000"/>
            </a:lnSpc>
            <a:spcBef>
              <a:spcPct val="0"/>
            </a:spcBef>
            <a:spcAft>
              <a:spcPct val="15000"/>
            </a:spcAft>
            <a:buChar char="•"/>
          </a:pPr>
          <a:r>
            <a:rPr lang="en-GB" sz="1800" kern="1200" dirty="0"/>
            <a:t>Modalities and collateral can be regulated during the negotiations.</a:t>
          </a:r>
          <a:endParaRPr lang="sv-SE" sz="1800" kern="1200" dirty="0"/>
        </a:p>
        <a:p>
          <a:pPr marL="171450" lvl="1" indent="-171450" algn="just" defTabSz="800100">
            <a:lnSpc>
              <a:spcPct val="90000"/>
            </a:lnSpc>
            <a:spcBef>
              <a:spcPct val="0"/>
            </a:spcBef>
            <a:spcAft>
              <a:spcPct val="15000"/>
            </a:spcAft>
            <a:buChar char="•"/>
          </a:pPr>
          <a:r>
            <a:rPr lang="en-GB" sz="1800" kern="1200" dirty="0"/>
            <a:t>Better conditions compared to those offered by other investors.</a:t>
          </a:r>
          <a:endParaRPr lang="sv-SE" sz="1800" kern="1200" dirty="0"/>
        </a:p>
      </dsp:txBody>
      <dsp:txXfrm>
        <a:off x="39" y="1342944"/>
        <a:ext cx="3798093" cy="2020320"/>
      </dsp:txXfrm>
    </dsp:sp>
    <dsp:sp modelId="{DC1F50AB-26C8-4FC9-9B5C-0930DD69FFA7}">
      <dsp:nvSpPr>
        <dsp:cNvPr id="0" name=""/>
        <dsp:cNvSpPr/>
      </dsp:nvSpPr>
      <dsp:spPr>
        <a:xfrm>
          <a:off x="4329866" y="18143"/>
          <a:ext cx="3798093" cy="132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just" defTabSz="889000">
            <a:lnSpc>
              <a:spcPct val="90000"/>
            </a:lnSpc>
            <a:spcBef>
              <a:spcPct val="0"/>
            </a:spcBef>
            <a:spcAft>
              <a:spcPct val="35000"/>
            </a:spcAft>
            <a:buNone/>
          </a:pPr>
          <a:r>
            <a:rPr lang="sv-SE" sz="2000" kern="1200" dirty="0" err="1"/>
            <a:t>Weaknesses</a:t>
          </a:r>
          <a:endParaRPr lang="sv-SE" sz="2000" kern="1200" dirty="0"/>
        </a:p>
      </dsp:txBody>
      <dsp:txXfrm>
        <a:off x="4329866" y="18143"/>
        <a:ext cx="3798093" cy="1324800"/>
      </dsp:txXfrm>
    </dsp:sp>
    <dsp:sp modelId="{F073698F-FFF9-4264-B12D-19998FA9A3E2}">
      <dsp:nvSpPr>
        <dsp:cNvPr id="0" name=""/>
        <dsp:cNvSpPr/>
      </dsp:nvSpPr>
      <dsp:spPr>
        <a:xfrm>
          <a:off x="4329866" y="1342944"/>
          <a:ext cx="3798093" cy="20203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en-GB" sz="1800" kern="1200" dirty="0"/>
            <a:t>The family/friends may want back the money earlier than originally planned/agreed on. </a:t>
          </a:r>
          <a:endParaRPr lang="sv-SE" sz="1800" kern="1200" dirty="0"/>
        </a:p>
      </dsp:txBody>
      <dsp:txXfrm>
        <a:off x="4329866" y="1342944"/>
        <a:ext cx="3798093" cy="20203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CF1A5-37E5-408E-80E3-68F0D899BD27}">
      <dsp:nvSpPr>
        <dsp:cNvPr id="0" name=""/>
        <dsp:cNvSpPr/>
      </dsp:nvSpPr>
      <dsp:spPr>
        <a:xfrm>
          <a:off x="39" y="23544"/>
          <a:ext cx="3798093" cy="1008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just" defTabSz="1066800">
            <a:lnSpc>
              <a:spcPct val="90000"/>
            </a:lnSpc>
            <a:spcBef>
              <a:spcPct val="0"/>
            </a:spcBef>
            <a:spcAft>
              <a:spcPct val="35000"/>
            </a:spcAft>
            <a:buNone/>
          </a:pPr>
          <a:r>
            <a:rPr lang="sv-SE" sz="2400" kern="1200" dirty="0" err="1"/>
            <a:t>Strengths</a:t>
          </a:r>
          <a:endParaRPr lang="sv-SE" sz="2400" kern="1200" dirty="0"/>
        </a:p>
      </dsp:txBody>
      <dsp:txXfrm>
        <a:off x="39" y="23544"/>
        <a:ext cx="3798093" cy="1008000"/>
      </dsp:txXfrm>
    </dsp:sp>
    <dsp:sp modelId="{5786D2C6-3C27-4343-B7E9-8239B3C092D9}">
      <dsp:nvSpPr>
        <dsp:cNvPr id="0" name=""/>
        <dsp:cNvSpPr/>
      </dsp:nvSpPr>
      <dsp:spPr>
        <a:xfrm>
          <a:off x="39" y="1031544"/>
          <a:ext cx="3798093" cy="15371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just" defTabSz="889000">
            <a:lnSpc>
              <a:spcPct val="90000"/>
            </a:lnSpc>
            <a:spcBef>
              <a:spcPct val="0"/>
            </a:spcBef>
            <a:spcAft>
              <a:spcPct val="15000"/>
            </a:spcAft>
            <a:buChar char="•"/>
          </a:pPr>
          <a:r>
            <a:rPr lang="en-GB" sz="2000" kern="1200" dirty="0"/>
            <a:t>Terms of loans are fixed</a:t>
          </a:r>
          <a:r>
            <a:rPr lang="en-GB" sz="1400" kern="1200" dirty="0"/>
            <a:t>.</a:t>
          </a:r>
          <a:endParaRPr lang="sv-SE" sz="1400" kern="1200" dirty="0"/>
        </a:p>
      </dsp:txBody>
      <dsp:txXfrm>
        <a:off x="39" y="1031544"/>
        <a:ext cx="3798093" cy="1537199"/>
      </dsp:txXfrm>
    </dsp:sp>
    <dsp:sp modelId="{DC1F50AB-26C8-4FC9-9B5C-0930DD69FFA7}">
      <dsp:nvSpPr>
        <dsp:cNvPr id="0" name=""/>
        <dsp:cNvSpPr/>
      </dsp:nvSpPr>
      <dsp:spPr>
        <a:xfrm>
          <a:off x="4329866" y="23544"/>
          <a:ext cx="3798093" cy="1008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just" defTabSz="1066800">
            <a:lnSpc>
              <a:spcPct val="90000"/>
            </a:lnSpc>
            <a:spcBef>
              <a:spcPct val="0"/>
            </a:spcBef>
            <a:spcAft>
              <a:spcPct val="35000"/>
            </a:spcAft>
            <a:buNone/>
          </a:pPr>
          <a:r>
            <a:rPr lang="sv-SE" sz="2400" kern="1200" dirty="0" err="1"/>
            <a:t>Weaknesses</a:t>
          </a:r>
          <a:endParaRPr lang="sv-SE" sz="2400" kern="1200" dirty="0"/>
        </a:p>
      </dsp:txBody>
      <dsp:txXfrm>
        <a:off x="4329866" y="23544"/>
        <a:ext cx="3798093" cy="1008000"/>
      </dsp:txXfrm>
    </dsp:sp>
    <dsp:sp modelId="{F073698F-FFF9-4264-B12D-19998FA9A3E2}">
      <dsp:nvSpPr>
        <dsp:cNvPr id="0" name=""/>
        <dsp:cNvSpPr/>
      </dsp:nvSpPr>
      <dsp:spPr>
        <a:xfrm>
          <a:off x="4329866" y="1031544"/>
          <a:ext cx="3798093" cy="15371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just" defTabSz="889000">
            <a:lnSpc>
              <a:spcPct val="90000"/>
            </a:lnSpc>
            <a:spcBef>
              <a:spcPct val="0"/>
            </a:spcBef>
            <a:spcAft>
              <a:spcPct val="15000"/>
            </a:spcAft>
            <a:buChar char="•"/>
          </a:pPr>
          <a:r>
            <a:rPr lang="en-GB" sz="2000" kern="1200" dirty="0"/>
            <a:t>Financing costs reduce the rate of return and can jeopardize future investments</a:t>
          </a:r>
          <a:r>
            <a:rPr lang="en-GB" sz="1400" kern="1200" dirty="0"/>
            <a:t>.</a:t>
          </a:r>
          <a:endParaRPr lang="sv-SE" sz="1400" kern="1200" dirty="0"/>
        </a:p>
      </dsp:txBody>
      <dsp:txXfrm>
        <a:off x="4329866" y="1031544"/>
        <a:ext cx="3798093" cy="15371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CF1A5-37E5-408E-80E3-68F0D899BD27}">
      <dsp:nvSpPr>
        <dsp:cNvPr id="0" name=""/>
        <dsp:cNvSpPr/>
      </dsp:nvSpPr>
      <dsp:spPr>
        <a:xfrm>
          <a:off x="39" y="279"/>
          <a:ext cx="3798093" cy="1267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just" defTabSz="1066800">
            <a:lnSpc>
              <a:spcPct val="90000"/>
            </a:lnSpc>
            <a:spcBef>
              <a:spcPct val="0"/>
            </a:spcBef>
            <a:spcAft>
              <a:spcPct val="35000"/>
            </a:spcAft>
            <a:buNone/>
          </a:pPr>
          <a:r>
            <a:rPr lang="sv-SE" sz="2400" kern="1200" dirty="0" err="1"/>
            <a:t>Strengths</a:t>
          </a:r>
          <a:endParaRPr lang="sv-SE" sz="2400" kern="1200" dirty="0"/>
        </a:p>
      </dsp:txBody>
      <dsp:txXfrm>
        <a:off x="39" y="279"/>
        <a:ext cx="3798093" cy="1267200"/>
      </dsp:txXfrm>
    </dsp:sp>
    <dsp:sp modelId="{5786D2C6-3C27-4343-B7E9-8239B3C092D9}">
      <dsp:nvSpPr>
        <dsp:cNvPr id="0" name=""/>
        <dsp:cNvSpPr/>
      </dsp:nvSpPr>
      <dsp:spPr>
        <a:xfrm>
          <a:off x="39" y="1267479"/>
          <a:ext cx="3798093" cy="21136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just" defTabSz="889000">
            <a:lnSpc>
              <a:spcPct val="90000"/>
            </a:lnSpc>
            <a:spcBef>
              <a:spcPct val="0"/>
            </a:spcBef>
            <a:spcAft>
              <a:spcPct val="15000"/>
            </a:spcAft>
            <a:buChar char="•"/>
          </a:pPr>
          <a:r>
            <a:rPr lang="en-GB" sz="2000" kern="1200" dirty="0"/>
            <a:t>Terms of loans are fixed.</a:t>
          </a:r>
          <a:endParaRPr lang="sv-SE" sz="2000" kern="1200" dirty="0"/>
        </a:p>
        <a:p>
          <a:pPr marL="457200" lvl="2" indent="-228600" algn="just" defTabSz="889000">
            <a:lnSpc>
              <a:spcPct val="90000"/>
            </a:lnSpc>
            <a:spcBef>
              <a:spcPct val="0"/>
            </a:spcBef>
            <a:spcAft>
              <a:spcPct val="15000"/>
            </a:spcAft>
            <a:buChar char="•"/>
          </a:pPr>
          <a:r>
            <a:rPr lang="en-GB" sz="2000" kern="1200" dirty="0"/>
            <a:t>Interest and capital repayments are fixed and known in advance.</a:t>
          </a:r>
          <a:endParaRPr lang="sv-SE" sz="2000" kern="1200" dirty="0"/>
        </a:p>
      </dsp:txBody>
      <dsp:txXfrm>
        <a:off x="39" y="1267479"/>
        <a:ext cx="3798093" cy="2113650"/>
      </dsp:txXfrm>
    </dsp:sp>
    <dsp:sp modelId="{DC1F50AB-26C8-4FC9-9B5C-0930DD69FFA7}">
      <dsp:nvSpPr>
        <dsp:cNvPr id="0" name=""/>
        <dsp:cNvSpPr/>
      </dsp:nvSpPr>
      <dsp:spPr>
        <a:xfrm>
          <a:off x="4329866" y="279"/>
          <a:ext cx="3798093" cy="1267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just" defTabSz="1066800">
            <a:lnSpc>
              <a:spcPct val="90000"/>
            </a:lnSpc>
            <a:spcBef>
              <a:spcPct val="0"/>
            </a:spcBef>
            <a:spcAft>
              <a:spcPct val="35000"/>
            </a:spcAft>
            <a:buNone/>
          </a:pPr>
          <a:r>
            <a:rPr lang="sv-SE" sz="2400" kern="1200" dirty="0" err="1"/>
            <a:t>Weaknesses</a:t>
          </a:r>
          <a:endParaRPr lang="sv-SE" sz="2400" kern="1200" dirty="0"/>
        </a:p>
      </dsp:txBody>
      <dsp:txXfrm>
        <a:off x="4329866" y="279"/>
        <a:ext cx="3798093" cy="1267200"/>
      </dsp:txXfrm>
    </dsp:sp>
    <dsp:sp modelId="{F073698F-FFF9-4264-B12D-19998FA9A3E2}">
      <dsp:nvSpPr>
        <dsp:cNvPr id="0" name=""/>
        <dsp:cNvSpPr/>
      </dsp:nvSpPr>
      <dsp:spPr>
        <a:xfrm>
          <a:off x="4329866" y="1267479"/>
          <a:ext cx="3798093" cy="21136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en-GB" sz="1600" kern="1200" dirty="0"/>
            <a:t>Usually secured against business or personal assets. </a:t>
          </a:r>
          <a:endParaRPr lang="sv-SE" sz="1600" kern="1200" dirty="0"/>
        </a:p>
        <a:p>
          <a:pPr marL="171450" lvl="1" indent="-171450" algn="just" defTabSz="711200">
            <a:lnSpc>
              <a:spcPct val="90000"/>
            </a:lnSpc>
            <a:spcBef>
              <a:spcPct val="0"/>
            </a:spcBef>
            <a:spcAft>
              <a:spcPct val="15000"/>
            </a:spcAft>
            <a:buChar char="•"/>
          </a:pPr>
          <a:r>
            <a:rPr lang="en-GB" sz="1600" kern="1200" dirty="0"/>
            <a:t>Can be refused because of lack of security. </a:t>
          </a:r>
          <a:endParaRPr lang="sv-SE" sz="1600" kern="1200" dirty="0"/>
        </a:p>
        <a:p>
          <a:pPr marL="171450" lvl="1" indent="-171450" algn="just" defTabSz="711200">
            <a:lnSpc>
              <a:spcPct val="90000"/>
            </a:lnSpc>
            <a:spcBef>
              <a:spcPct val="0"/>
            </a:spcBef>
            <a:spcAft>
              <a:spcPct val="15000"/>
            </a:spcAft>
            <a:buChar char="•"/>
          </a:pPr>
          <a:r>
            <a:rPr lang="en-GB" sz="1600" kern="1200" dirty="0"/>
            <a:t>Requires good cash flow to pay interest and meet capital repayments.</a:t>
          </a:r>
          <a:endParaRPr lang="sv-SE" sz="1600" kern="1200" dirty="0"/>
        </a:p>
        <a:p>
          <a:pPr marL="171450" lvl="1" indent="-171450" algn="just" defTabSz="711200">
            <a:lnSpc>
              <a:spcPct val="90000"/>
            </a:lnSpc>
            <a:spcBef>
              <a:spcPct val="0"/>
            </a:spcBef>
            <a:spcAft>
              <a:spcPct val="15000"/>
            </a:spcAft>
            <a:buChar char="•"/>
          </a:pPr>
          <a:r>
            <a:rPr lang="en-GB" sz="1600" kern="1200" dirty="0"/>
            <a:t> The smaller the business, the higher is the cost of bank financing.</a:t>
          </a:r>
          <a:endParaRPr lang="sv-SE" sz="1600" kern="1200" dirty="0"/>
        </a:p>
      </dsp:txBody>
      <dsp:txXfrm>
        <a:off x="4329866" y="1267479"/>
        <a:ext cx="3798093" cy="21136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CF1A5-37E5-408E-80E3-68F0D899BD27}">
      <dsp:nvSpPr>
        <dsp:cNvPr id="0" name=""/>
        <dsp:cNvSpPr/>
      </dsp:nvSpPr>
      <dsp:spPr>
        <a:xfrm>
          <a:off x="39" y="24037"/>
          <a:ext cx="3798093" cy="1123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l" defTabSz="1066800">
            <a:lnSpc>
              <a:spcPct val="90000"/>
            </a:lnSpc>
            <a:spcBef>
              <a:spcPct val="0"/>
            </a:spcBef>
            <a:spcAft>
              <a:spcPct val="35000"/>
            </a:spcAft>
            <a:buNone/>
          </a:pPr>
          <a:r>
            <a:rPr lang="sv-SE" sz="2400" kern="1200" dirty="0" err="1"/>
            <a:t>Strengths</a:t>
          </a:r>
          <a:endParaRPr lang="sv-SE" sz="2400" kern="1200" dirty="0"/>
        </a:p>
      </dsp:txBody>
      <dsp:txXfrm>
        <a:off x="39" y="24037"/>
        <a:ext cx="3798093" cy="1123200"/>
      </dsp:txXfrm>
    </dsp:sp>
    <dsp:sp modelId="{5786D2C6-3C27-4343-B7E9-8239B3C092D9}">
      <dsp:nvSpPr>
        <dsp:cNvPr id="0" name=""/>
        <dsp:cNvSpPr/>
      </dsp:nvSpPr>
      <dsp:spPr>
        <a:xfrm>
          <a:off x="39" y="1147237"/>
          <a:ext cx="3798093" cy="17128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just" defTabSz="889000">
            <a:lnSpc>
              <a:spcPct val="90000"/>
            </a:lnSpc>
            <a:spcBef>
              <a:spcPct val="0"/>
            </a:spcBef>
            <a:spcAft>
              <a:spcPct val="15000"/>
            </a:spcAft>
            <a:buChar char="•"/>
          </a:pPr>
          <a:r>
            <a:rPr lang="sv-SE" sz="2000" kern="1200" dirty="0" err="1"/>
            <a:t>Freedom</a:t>
          </a:r>
          <a:r>
            <a:rPr lang="sv-SE" sz="2000" kern="1200" dirty="0"/>
            <a:t> </a:t>
          </a:r>
          <a:r>
            <a:rPr lang="sv-SE" sz="2000" kern="1200" dirty="0" err="1"/>
            <a:t>of</a:t>
          </a:r>
          <a:r>
            <a:rPr lang="sv-SE" sz="2000" kern="1200" dirty="0"/>
            <a:t> action</a:t>
          </a:r>
        </a:p>
      </dsp:txBody>
      <dsp:txXfrm>
        <a:off x="39" y="1147237"/>
        <a:ext cx="3798093" cy="1712880"/>
      </dsp:txXfrm>
    </dsp:sp>
    <dsp:sp modelId="{DC1F50AB-26C8-4FC9-9B5C-0930DD69FFA7}">
      <dsp:nvSpPr>
        <dsp:cNvPr id="0" name=""/>
        <dsp:cNvSpPr/>
      </dsp:nvSpPr>
      <dsp:spPr>
        <a:xfrm>
          <a:off x="4329866" y="24037"/>
          <a:ext cx="3798093" cy="1123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l" defTabSz="1066800">
            <a:lnSpc>
              <a:spcPct val="90000"/>
            </a:lnSpc>
            <a:spcBef>
              <a:spcPct val="0"/>
            </a:spcBef>
            <a:spcAft>
              <a:spcPct val="35000"/>
            </a:spcAft>
            <a:buNone/>
          </a:pPr>
          <a:r>
            <a:rPr lang="sv-SE" sz="2400" kern="1200" dirty="0" err="1"/>
            <a:t>Weaknesses</a:t>
          </a:r>
          <a:endParaRPr lang="sv-SE" sz="2400" kern="1200" dirty="0"/>
        </a:p>
      </dsp:txBody>
      <dsp:txXfrm>
        <a:off x="4329866" y="24037"/>
        <a:ext cx="3798093" cy="1123200"/>
      </dsp:txXfrm>
    </dsp:sp>
    <dsp:sp modelId="{F073698F-FFF9-4264-B12D-19998FA9A3E2}">
      <dsp:nvSpPr>
        <dsp:cNvPr id="0" name=""/>
        <dsp:cNvSpPr/>
      </dsp:nvSpPr>
      <dsp:spPr>
        <a:xfrm>
          <a:off x="4329866" y="1147237"/>
          <a:ext cx="3798093" cy="17128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kern="1200" dirty="0"/>
            <a:t>Increased pressure on the company to earn money to repay the individuals' own funds. </a:t>
          </a:r>
          <a:endParaRPr lang="sv-SE" sz="1800" kern="1200" dirty="0"/>
        </a:p>
        <a:p>
          <a:pPr marL="171450" lvl="1" indent="-171450" algn="l" defTabSz="800100">
            <a:lnSpc>
              <a:spcPct val="90000"/>
            </a:lnSpc>
            <a:spcBef>
              <a:spcPct val="0"/>
            </a:spcBef>
            <a:spcAft>
              <a:spcPct val="15000"/>
            </a:spcAft>
            <a:buChar char="•"/>
          </a:pPr>
          <a:r>
            <a:rPr lang="en-GB" sz="1800" kern="1200" dirty="0"/>
            <a:t>Conflicts of interest may arise. </a:t>
          </a:r>
          <a:endParaRPr lang="sv-SE" sz="1800" kern="1200" dirty="0"/>
        </a:p>
      </dsp:txBody>
      <dsp:txXfrm>
        <a:off x="4329866" y="1147237"/>
        <a:ext cx="3798093" cy="17128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CF1A5-37E5-408E-80E3-68F0D899BD27}">
      <dsp:nvSpPr>
        <dsp:cNvPr id="0" name=""/>
        <dsp:cNvSpPr/>
      </dsp:nvSpPr>
      <dsp:spPr>
        <a:xfrm>
          <a:off x="39" y="18143"/>
          <a:ext cx="3798093" cy="132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l" defTabSz="1066800">
            <a:lnSpc>
              <a:spcPct val="90000"/>
            </a:lnSpc>
            <a:spcBef>
              <a:spcPct val="0"/>
            </a:spcBef>
            <a:spcAft>
              <a:spcPct val="35000"/>
            </a:spcAft>
            <a:buNone/>
          </a:pPr>
          <a:r>
            <a:rPr lang="sv-SE" sz="2400" kern="1200" dirty="0" err="1"/>
            <a:t>Strengths</a:t>
          </a:r>
          <a:endParaRPr lang="sv-SE" sz="2400" kern="1200" dirty="0"/>
        </a:p>
      </dsp:txBody>
      <dsp:txXfrm>
        <a:off x="39" y="18143"/>
        <a:ext cx="3798093" cy="1324800"/>
      </dsp:txXfrm>
    </dsp:sp>
    <dsp:sp modelId="{5786D2C6-3C27-4343-B7E9-8239B3C092D9}">
      <dsp:nvSpPr>
        <dsp:cNvPr id="0" name=""/>
        <dsp:cNvSpPr/>
      </dsp:nvSpPr>
      <dsp:spPr>
        <a:xfrm>
          <a:off x="0" y="1342944"/>
          <a:ext cx="3798093" cy="20203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kern="1200" dirty="0"/>
            <a:t>This type of funding normally does not require to give up control over the company's management. </a:t>
          </a:r>
          <a:endParaRPr lang="sv-SE" sz="1800" kern="1200" dirty="0"/>
        </a:p>
        <a:p>
          <a:pPr marL="171450" lvl="1" indent="-171450" algn="l" defTabSz="800100">
            <a:lnSpc>
              <a:spcPct val="90000"/>
            </a:lnSpc>
            <a:spcBef>
              <a:spcPct val="0"/>
            </a:spcBef>
            <a:spcAft>
              <a:spcPct val="15000"/>
            </a:spcAft>
            <a:buChar char="•"/>
          </a:pPr>
          <a:r>
            <a:rPr lang="en-GB" sz="1800" kern="1200" dirty="0"/>
            <a:t>Term of financing is fixed</a:t>
          </a:r>
          <a:endParaRPr lang="sv-SE" sz="1800" kern="1200" dirty="0"/>
        </a:p>
        <a:p>
          <a:pPr marL="342900" lvl="2" indent="-171450" algn="l" defTabSz="800100">
            <a:lnSpc>
              <a:spcPct val="90000"/>
            </a:lnSpc>
            <a:spcBef>
              <a:spcPct val="0"/>
            </a:spcBef>
            <a:spcAft>
              <a:spcPct val="15000"/>
            </a:spcAft>
            <a:buChar char="•"/>
          </a:pPr>
          <a:r>
            <a:rPr lang="en-GB" sz="1800" kern="1200" dirty="0"/>
            <a:t>Interest and capital repayments are fixed and known in advance. </a:t>
          </a:r>
          <a:endParaRPr lang="sv-SE" sz="1800" kern="1200" dirty="0"/>
        </a:p>
      </dsp:txBody>
      <dsp:txXfrm>
        <a:off x="0" y="1342944"/>
        <a:ext cx="3798093" cy="2020320"/>
      </dsp:txXfrm>
    </dsp:sp>
    <dsp:sp modelId="{DC1F50AB-26C8-4FC9-9B5C-0930DD69FFA7}">
      <dsp:nvSpPr>
        <dsp:cNvPr id="0" name=""/>
        <dsp:cNvSpPr/>
      </dsp:nvSpPr>
      <dsp:spPr>
        <a:xfrm>
          <a:off x="4329866" y="18143"/>
          <a:ext cx="3798093" cy="132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l" defTabSz="1066800">
            <a:lnSpc>
              <a:spcPct val="90000"/>
            </a:lnSpc>
            <a:spcBef>
              <a:spcPct val="0"/>
            </a:spcBef>
            <a:spcAft>
              <a:spcPct val="35000"/>
            </a:spcAft>
            <a:buNone/>
          </a:pPr>
          <a:r>
            <a:rPr lang="sv-SE" sz="2400" kern="1200" dirty="0" err="1"/>
            <a:t>Weaknesses</a:t>
          </a:r>
          <a:endParaRPr lang="sv-SE" sz="2400" kern="1200" dirty="0"/>
        </a:p>
      </dsp:txBody>
      <dsp:txXfrm>
        <a:off x="4329866" y="18143"/>
        <a:ext cx="3798093" cy="1324800"/>
      </dsp:txXfrm>
    </dsp:sp>
    <dsp:sp modelId="{F073698F-FFF9-4264-B12D-19998FA9A3E2}">
      <dsp:nvSpPr>
        <dsp:cNvPr id="0" name=""/>
        <dsp:cNvSpPr/>
      </dsp:nvSpPr>
      <dsp:spPr>
        <a:xfrm>
          <a:off x="4329866" y="1342944"/>
          <a:ext cx="3798093" cy="20203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Financing costs reduce the rate of return and can jeopardize future investments.</a:t>
          </a:r>
          <a:endParaRPr lang="sv-SE" sz="2000" kern="1200" dirty="0"/>
        </a:p>
      </dsp:txBody>
      <dsp:txXfrm>
        <a:off x="4329866" y="1342944"/>
        <a:ext cx="3798093" cy="20203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CF1A5-37E5-408E-80E3-68F0D899BD27}">
      <dsp:nvSpPr>
        <dsp:cNvPr id="0" name=""/>
        <dsp:cNvSpPr/>
      </dsp:nvSpPr>
      <dsp:spPr>
        <a:xfrm>
          <a:off x="4267" y="-265392"/>
          <a:ext cx="3794384" cy="53078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l" defTabSz="1066800">
            <a:lnSpc>
              <a:spcPct val="90000"/>
            </a:lnSpc>
            <a:spcBef>
              <a:spcPct val="0"/>
            </a:spcBef>
            <a:spcAft>
              <a:spcPct val="35000"/>
            </a:spcAft>
            <a:buNone/>
          </a:pPr>
          <a:r>
            <a:rPr lang="sv-SE" sz="2400" kern="1200" dirty="0" err="1"/>
            <a:t>Strengths</a:t>
          </a:r>
          <a:endParaRPr lang="sv-SE" sz="2400" kern="1200" dirty="0"/>
        </a:p>
      </dsp:txBody>
      <dsp:txXfrm>
        <a:off x="4267" y="-265392"/>
        <a:ext cx="3794384" cy="530785"/>
      </dsp:txXfrm>
    </dsp:sp>
    <dsp:sp modelId="{5786D2C6-3C27-4343-B7E9-8239B3C092D9}">
      <dsp:nvSpPr>
        <dsp:cNvPr id="0" name=""/>
        <dsp:cNvSpPr/>
      </dsp:nvSpPr>
      <dsp:spPr>
        <a:xfrm>
          <a:off x="0" y="265392"/>
          <a:ext cx="3794384" cy="338140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just" defTabSz="622300">
            <a:lnSpc>
              <a:spcPct val="90000"/>
            </a:lnSpc>
            <a:spcBef>
              <a:spcPct val="0"/>
            </a:spcBef>
            <a:spcAft>
              <a:spcPct val="15000"/>
            </a:spcAft>
            <a:buChar char="•"/>
          </a:pPr>
          <a:r>
            <a:rPr lang="en-US" sz="1400" kern="1200" dirty="0"/>
            <a:t>The company's equity will be increased. </a:t>
          </a:r>
          <a:endParaRPr lang="sv-SE" sz="1400" kern="1200" dirty="0"/>
        </a:p>
        <a:p>
          <a:pPr marL="114300" lvl="1" indent="-114300" algn="just" defTabSz="622300">
            <a:lnSpc>
              <a:spcPct val="90000"/>
            </a:lnSpc>
            <a:spcBef>
              <a:spcPct val="0"/>
            </a:spcBef>
            <a:spcAft>
              <a:spcPct val="15000"/>
            </a:spcAft>
            <a:buChar char="•"/>
          </a:pPr>
          <a:r>
            <a:rPr lang="en-US" sz="1400" kern="1200" dirty="0"/>
            <a:t>A guarantee is not necessary. </a:t>
          </a:r>
          <a:endParaRPr lang="sv-SE" sz="1400" kern="1200" dirty="0"/>
        </a:p>
        <a:p>
          <a:pPr marL="114300" lvl="1" indent="-114300" algn="just" defTabSz="622300">
            <a:lnSpc>
              <a:spcPct val="90000"/>
            </a:lnSpc>
            <a:spcBef>
              <a:spcPct val="0"/>
            </a:spcBef>
            <a:spcAft>
              <a:spcPct val="15000"/>
            </a:spcAft>
            <a:buChar char="•"/>
          </a:pPr>
          <a:r>
            <a:rPr lang="en-US" sz="1400" kern="1200" dirty="0"/>
            <a:t>The financing costs are lower compared with a "real" participation. </a:t>
          </a:r>
          <a:endParaRPr lang="sv-SE" sz="1400" kern="1200" dirty="0"/>
        </a:p>
        <a:p>
          <a:pPr marL="114300" lvl="1" indent="-114300" algn="just" defTabSz="622300">
            <a:lnSpc>
              <a:spcPct val="90000"/>
            </a:lnSpc>
            <a:spcBef>
              <a:spcPct val="0"/>
            </a:spcBef>
            <a:spcAft>
              <a:spcPct val="15000"/>
            </a:spcAft>
            <a:buChar char="•"/>
          </a:pPr>
          <a:r>
            <a:rPr lang="en-US" sz="1400" kern="1200" dirty="0"/>
            <a:t>An effective silent partner can benefit the enterprise by giving guidance when solicited, providing business contacts to develop the business, and stepping in for mediation when a dispute arises between the other partners. </a:t>
          </a:r>
          <a:endParaRPr lang="sv-SE" sz="1400" kern="1200" dirty="0"/>
        </a:p>
        <a:p>
          <a:pPr marL="114300" lvl="1" indent="-114300" algn="just" defTabSz="622300">
            <a:lnSpc>
              <a:spcPct val="90000"/>
            </a:lnSpc>
            <a:spcBef>
              <a:spcPct val="0"/>
            </a:spcBef>
            <a:spcAft>
              <a:spcPct val="15000"/>
            </a:spcAft>
            <a:buChar char="•"/>
          </a:pPr>
          <a:r>
            <a:rPr lang="en-US" sz="1400" kern="1200" dirty="0"/>
            <a:t>A silent partner is seldom involved in the partnership's daily operations and does not generally participate in management meetings. </a:t>
          </a:r>
          <a:endParaRPr lang="sv-SE" sz="1400" kern="1200" dirty="0"/>
        </a:p>
        <a:p>
          <a:pPr marL="114300" lvl="1" indent="-114300" algn="just" defTabSz="622300">
            <a:lnSpc>
              <a:spcPct val="90000"/>
            </a:lnSpc>
            <a:spcBef>
              <a:spcPct val="0"/>
            </a:spcBef>
            <a:spcAft>
              <a:spcPct val="15000"/>
            </a:spcAft>
            <a:buChar char="•"/>
          </a:pPr>
          <a:r>
            <a:rPr lang="en-US" sz="1400" kern="1200" dirty="0"/>
            <a:t>The lack of publicity of silent participation can be an important criterion to opt for this type of financing. </a:t>
          </a:r>
          <a:endParaRPr lang="sv-SE" sz="1400" kern="1200" dirty="0"/>
        </a:p>
        <a:p>
          <a:pPr marL="114300" lvl="1" indent="-114300" algn="just" defTabSz="622300">
            <a:lnSpc>
              <a:spcPct val="90000"/>
            </a:lnSpc>
            <a:spcBef>
              <a:spcPct val="0"/>
            </a:spcBef>
            <a:spcAft>
              <a:spcPct val="15000"/>
            </a:spcAft>
            <a:buChar char="•"/>
          </a:pPr>
          <a:endParaRPr lang="sv-SE" sz="1400" kern="1200" dirty="0"/>
        </a:p>
      </dsp:txBody>
      <dsp:txXfrm>
        <a:off x="0" y="265392"/>
        <a:ext cx="3794384" cy="3381408"/>
      </dsp:txXfrm>
    </dsp:sp>
    <dsp:sp modelId="{DC1F50AB-26C8-4FC9-9B5C-0930DD69FFA7}">
      <dsp:nvSpPr>
        <dsp:cNvPr id="0" name=""/>
        <dsp:cNvSpPr/>
      </dsp:nvSpPr>
      <dsp:spPr>
        <a:xfrm>
          <a:off x="4329347" y="-265392"/>
          <a:ext cx="3794384" cy="53078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l" defTabSz="1066800">
            <a:lnSpc>
              <a:spcPct val="90000"/>
            </a:lnSpc>
            <a:spcBef>
              <a:spcPct val="0"/>
            </a:spcBef>
            <a:spcAft>
              <a:spcPct val="35000"/>
            </a:spcAft>
            <a:buNone/>
          </a:pPr>
          <a:r>
            <a:rPr lang="sv-SE" sz="2400" kern="1200" dirty="0" err="1"/>
            <a:t>Weaknesses</a:t>
          </a:r>
          <a:endParaRPr lang="sv-SE" sz="2400" kern="1200" dirty="0"/>
        </a:p>
      </dsp:txBody>
      <dsp:txXfrm>
        <a:off x="4329347" y="-265392"/>
        <a:ext cx="3794384" cy="530785"/>
      </dsp:txXfrm>
    </dsp:sp>
    <dsp:sp modelId="{F073698F-FFF9-4264-B12D-19998FA9A3E2}">
      <dsp:nvSpPr>
        <dsp:cNvPr id="0" name=""/>
        <dsp:cNvSpPr/>
      </dsp:nvSpPr>
      <dsp:spPr>
        <a:xfrm>
          <a:off x="4329347" y="265392"/>
          <a:ext cx="3794384" cy="338140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b="0" i="0" u="none" kern="1200" dirty="0"/>
            <a:t>The silent partner bears no responsibility externally and does not appear in public. </a:t>
          </a:r>
          <a:endParaRPr lang="sv-SE" sz="2000" kern="1200" dirty="0"/>
        </a:p>
      </dsp:txBody>
      <dsp:txXfrm>
        <a:off x="4329347" y="265392"/>
        <a:ext cx="3794384" cy="33814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CF1A5-37E5-408E-80E3-68F0D899BD27}">
      <dsp:nvSpPr>
        <dsp:cNvPr id="0" name=""/>
        <dsp:cNvSpPr/>
      </dsp:nvSpPr>
      <dsp:spPr>
        <a:xfrm>
          <a:off x="39" y="143"/>
          <a:ext cx="3798093" cy="921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l" defTabSz="1066800">
            <a:lnSpc>
              <a:spcPct val="90000"/>
            </a:lnSpc>
            <a:spcBef>
              <a:spcPct val="0"/>
            </a:spcBef>
            <a:spcAft>
              <a:spcPct val="35000"/>
            </a:spcAft>
            <a:buNone/>
          </a:pPr>
          <a:r>
            <a:rPr lang="sv-SE" sz="2400" kern="1200" dirty="0" err="1"/>
            <a:t>Strengths</a:t>
          </a:r>
          <a:endParaRPr lang="sv-SE" sz="2400" kern="1200" dirty="0"/>
        </a:p>
      </dsp:txBody>
      <dsp:txXfrm>
        <a:off x="39" y="143"/>
        <a:ext cx="3798093" cy="921600"/>
      </dsp:txXfrm>
    </dsp:sp>
    <dsp:sp modelId="{5786D2C6-3C27-4343-B7E9-8239B3C092D9}">
      <dsp:nvSpPr>
        <dsp:cNvPr id="0" name=""/>
        <dsp:cNvSpPr/>
      </dsp:nvSpPr>
      <dsp:spPr>
        <a:xfrm>
          <a:off x="0" y="921743"/>
          <a:ext cx="3798093" cy="24595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just" defTabSz="622300">
            <a:lnSpc>
              <a:spcPct val="90000"/>
            </a:lnSpc>
            <a:spcBef>
              <a:spcPct val="0"/>
            </a:spcBef>
            <a:spcAft>
              <a:spcPct val="15000"/>
            </a:spcAft>
            <a:buChar char="•"/>
          </a:pPr>
          <a:r>
            <a:rPr lang="en-US" sz="1400" b="0" i="0" u="none" kern="1200" dirty="0"/>
            <a:t>The asset-based loan agreement often allows for a revolving arrangement, whereby, if the borrower needs other advances, these can be secured by more assets, such as more receivables, as others are collected and paid off. </a:t>
          </a:r>
          <a:endParaRPr lang="sv-SE" sz="1400" kern="1200" dirty="0"/>
        </a:p>
        <a:p>
          <a:pPr marL="114300" lvl="1" indent="-114300" algn="just" defTabSz="622300">
            <a:lnSpc>
              <a:spcPct val="90000"/>
            </a:lnSpc>
            <a:spcBef>
              <a:spcPct val="0"/>
            </a:spcBef>
            <a:spcAft>
              <a:spcPct val="15000"/>
            </a:spcAft>
            <a:buChar char="•"/>
          </a:pPr>
          <a:r>
            <a:rPr lang="en-US" sz="1400" b="0" i="0" u="none" kern="1200" dirty="0"/>
            <a:t>It gives improved liquidity</a:t>
          </a:r>
          <a:endParaRPr lang="sv-SE" sz="1400" kern="1200" dirty="0"/>
        </a:p>
        <a:p>
          <a:pPr marL="114300" lvl="1" indent="-114300" algn="just" defTabSz="622300">
            <a:lnSpc>
              <a:spcPct val="90000"/>
            </a:lnSpc>
            <a:spcBef>
              <a:spcPct val="0"/>
            </a:spcBef>
            <a:spcAft>
              <a:spcPct val="15000"/>
            </a:spcAft>
            <a:buChar char="•"/>
          </a:pPr>
          <a:r>
            <a:rPr lang="en-US" sz="1400" b="0" i="0" u="none" kern="1200" dirty="0"/>
            <a:t>Easier to get compared with loans and lines of credit, more flexible than other instruments, </a:t>
          </a:r>
          <a:endParaRPr lang="sv-SE" sz="1400" kern="1200" dirty="0"/>
        </a:p>
        <a:p>
          <a:pPr marL="114300" lvl="1" indent="-114300" algn="just" defTabSz="622300">
            <a:lnSpc>
              <a:spcPct val="90000"/>
            </a:lnSpc>
            <a:spcBef>
              <a:spcPct val="0"/>
            </a:spcBef>
            <a:spcAft>
              <a:spcPct val="15000"/>
            </a:spcAft>
            <a:buChar char="•"/>
          </a:pPr>
          <a:r>
            <a:rPr lang="en-US" sz="1400" b="0" i="0" u="none" kern="1200" dirty="0"/>
            <a:t>Can be obtained quickly, fewer covenants, can be used as a stepping-stone to other products, and lower costs than comparable solutions.  </a:t>
          </a:r>
          <a:endParaRPr lang="sv-SE" sz="1400" kern="1200" dirty="0"/>
        </a:p>
      </dsp:txBody>
      <dsp:txXfrm>
        <a:off x="0" y="921743"/>
        <a:ext cx="3798093" cy="2459520"/>
      </dsp:txXfrm>
    </dsp:sp>
    <dsp:sp modelId="{DC1F50AB-26C8-4FC9-9B5C-0930DD69FFA7}">
      <dsp:nvSpPr>
        <dsp:cNvPr id="0" name=""/>
        <dsp:cNvSpPr/>
      </dsp:nvSpPr>
      <dsp:spPr>
        <a:xfrm>
          <a:off x="4329866" y="143"/>
          <a:ext cx="3798093" cy="921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l" defTabSz="1066800">
            <a:lnSpc>
              <a:spcPct val="90000"/>
            </a:lnSpc>
            <a:spcBef>
              <a:spcPct val="0"/>
            </a:spcBef>
            <a:spcAft>
              <a:spcPct val="35000"/>
            </a:spcAft>
            <a:buNone/>
          </a:pPr>
          <a:r>
            <a:rPr lang="sv-SE" sz="2400" kern="1200" dirty="0" err="1"/>
            <a:t>Weaknesses</a:t>
          </a:r>
          <a:endParaRPr lang="sv-SE" sz="2400" kern="1200" dirty="0"/>
        </a:p>
      </dsp:txBody>
      <dsp:txXfrm>
        <a:off x="4329866" y="143"/>
        <a:ext cx="3798093" cy="921600"/>
      </dsp:txXfrm>
    </dsp:sp>
    <dsp:sp modelId="{F073698F-FFF9-4264-B12D-19998FA9A3E2}">
      <dsp:nvSpPr>
        <dsp:cNvPr id="0" name=""/>
        <dsp:cNvSpPr/>
      </dsp:nvSpPr>
      <dsp:spPr>
        <a:xfrm>
          <a:off x="4329866" y="921743"/>
          <a:ext cx="3798093" cy="24595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b="0" i="0" u="none" kern="1200" dirty="0"/>
            <a:t>With asset-based lending, the borrower assumes the vast majority of the risk:</a:t>
          </a:r>
          <a:endParaRPr lang="sv-SE" sz="2000" kern="1200" dirty="0"/>
        </a:p>
        <a:p>
          <a:pPr marL="342900" lvl="2" indent="-171450" algn="l" defTabSz="800100">
            <a:lnSpc>
              <a:spcPct val="90000"/>
            </a:lnSpc>
            <a:spcBef>
              <a:spcPct val="0"/>
            </a:spcBef>
            <a:spcAft>
              <a:spcPct val="15000"/>
            </a:spcAft>
            <a:buChar char="•"/>
          </a:pPr>
          <a:r>
            <a:rPr lang="en-US" sz="1800" b="0" i="0" u="none" kern="1200" dirty="0"/>
            <a:t>Loss of asset, </a:t>
          </a:r>
          <a:endParaRPr lang="sv-SE" sz="2000" kern="1200" dirty="0"/>
        </a:p>
        <a:p>
          <a:pPr marL="342900" lvl="2" indent="-171450" algn="l" defTabSz="800100">
            <a:lnSpc>
              <a:spcPct val="90000"/>
            </a:lnSpc>
            <a:spcBef>
              <a:spcPct val="0"/>
            </a:spcBef>
            <a:spcAft>
              <a:spcPct val="15000"/>
            </a:spcAft>
            <a:buChar char="•"/>
          </a:pPr>
          <a:r>
            <a:rPr lang="en-US" sz="1800" b="0" i="0" u="none" kern="1200" dirty="0"/>
            <a:t>Risk of low valuations, </a:t>
          </a:r>
          <a:endParaRPr lang="sv-SE" sz="1800" kern="1200" dirty="0"/>
        </a:p>
        <a:p>
          <a:pPr marL="342900" lvl="2" indent="-171450" algn="l" defTabSz="800100">
            <a:lnSpc>
              <a:spcPct val="90000"/>
            </a:lnSpc>
            <a:spcBef>
              <a:spcPct val="0"/>
            </a:spcBef>
            <a:spcAft>
              <a:spcPct val="15000"/>
            </a:spcAft>
            <a:buChar char="•"/>
          </a:pPr>
          <a:r>
            <a:rPr lang="en-US" sz="1800" b="0" i="0" u="none" kern="1200" dirty="0"/>
            <a:t>Negligible Effect on Credit and</a:t>
          </a:r>
          <a:endParaRPr lang="sv-SE" sz="1800" kern="1200" dirty="0"/>
        </a:p>
        <a:p>
          <a:pPr marL="342900" lvl="2" indent="-171450" algn="l" defTabSz="800100">
            <a:lnSpc>
              <a:spcPct val="90000"/>
            </a:lnSpc>
            <a:spcBef>
              <a:spcPct val="0"/>
            </a:spcBef>
            <a:spcAft>
              <a:spcPct val="15000"/>
            </a:spcAft>
            <a:buChar char="•"/>
          </a:pPr>
          <a:r>
            <a:rPr lang="en-US" sz="1800" b="0" i="0" u="none" kern="1200" dirty="0"/>
            <a:t>Over-Mortgaging.  </a:t>
          </a:r>
          <a:endParaRPr lang="sv-SE" sz="1800" kern="1200" dirty="0"/>
        </a:p>
      </dsp:txBody>
      <dsp:txXfrm>
        <a:off x="4329866" y="921743"/>
        <a:ext cx="3798093" cy="245952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CF1A5-37E5-408E-80E3-68F0D899BD27}">
      <dsp:nvSpPr>
        <dsp:cNvPr id="0" name=""/>
        <dsp:cNvSpPr/>
      </dsp:nvSpPr>
      <dsp:spPr>
        <a:xfrm>
          <a:off x="4267" y="-111888"/>
          <a:ext cx="3794384" cy="53078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l" defTabSz="1066800">
            <a:lnSpc>
              <a:spcPct val="90000"/>
            </a:lnSpc>
            <a:spcBef>
              <a:spcPct val="0"/>
            </a:spcBef>
            <a:spcAft>
              <a:spcPct val="35000"/>
            </a:spcAft>
            <a:buNone/>
          </a:pPr>
          <a:r>
            <a:rPr lang="sv-SE" sz="2400" kern="1200" dirty="0" err="1"/>
            <a:t>Strengths</a:t>
          </a:r>
          <a:endParaRPr lang="sv-SE" sz="2400" kern="1200" dirty="0"/>
        </a:p>
      </dsp:txBody>
      <dsp:txXfrm>
        <a:off x="4267" y="-111888"/>
        <a:ext cx="3794384" cy="530785"/>
      </dsp:txXfrm>
    </dsp:sp>
    <dsp:sp modelId="{5786D2C6-3C27-4343-B7E9-8239B3C092D9}">
      <dsp:nvSpPr>
        <dsp:cNvPr id="0" name=""/>
        <dsp:cNvSpPr/>
      </dsp:nvSpPr>
      <dsp:spPr>
        <a:xfrm>
          <a:off x="0" y="418896"/>
          <a:ext cx="3794384" cy="30743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just" defTabSz="622300">
            <a:lnSpc>
              <a:spcPct val="90000"/>
            </a:lnSpc>
            <a:spcBef>
              <a:spcPct val="0"/>
            </a:spcBef>
            <a:spcAft>
              <a:spcPct val="15000"/>
            </a:spcAft>
            <a:buChar char="•"/>
          </a:pPr>
          <a:r>
            <a:rPr lang="en-US" sz="1400" b="0" i="0" u="none" kern="1200" dirty="0"/>
            <a:t>They are patient investors that take a long-term view, they are not focused on a rapid exit strategy. </a:t>
          </a:r>
          <a:endParaRPr lang="sv-SE" sz="1400" kern="1200" dirty="0"/>
        </a:p>
        <a:p>
          <a:pPr marL="114300" lvl="1" indent="-114300" algn="just" defTabSz="622300">
            <a:lnSpc>
              <a:spcPct val="90000"/>
            </a:lnSpc>
            <a:spcBef>
              <a:spcPct val="0"/>
            </a:spcBef>
            <a:spcAft>
              <a:spcPct val="15000"/>
            </a:spcAft>
            <a:buChar char="•"/>
          </a:pPr>
          <a:r>
            <a:rPr lang="en-US" sz="1400" b="0" i="0" u="none" kern="1200" dirty="0"/>
            <a:t>They are trusted partners who can treat information with discretion and have lower reporting requirements and more flexibility than other sources of finance. </a:t>
          </a:r>
          <a:endParaRPr lang="sv-SE" sz="1400" kern="1200" dirty="0"/>
        </a:p>
        <a:p>
          <a:pPr marL="114300" lvl="1" indent="-114300" algn="just" defTabSz="622300">
            <a:lnSpc>
              <a:spcPct val="90000"/>
            </a:lnSpc>
            <a:spcBef>
              <a:spcPct val="0"/>
            </a:spcBef>
            <a:spcAft>
              <a:spcPct val="15000"/>
            </a:spcAft>
            <a:buChar char="•"/>
          </a:pPr>
          <a:r>
            <a:rPr lang="en-US" sz="1400" b="0" i="0" u="none" kern="1200" dirty="0"/>
            <a:t>They often represent people with family business experience, as the majority have earned their wealth through family businesses.</a:t>
          </a:r>
          <a:endParaRPr lang="sv-SE" sz="1400" kern="1200" dirty="0"/>
        </a:p>
        <a:p>
          <a:pPr marL="114300" lvl="1" indent="-114300" algn="just" defTabSz="622300">
            <a:lnSpc>
              <a:spcPct val="90000"/>
            </a:lnSpc>
            <a:spcBef>
              <a:spcPct val="0"/>
            </a:spcBef>
            <a:spcAft>
              <a:spcPct val="15000"/>
            </a:spcAft>
            <a:buChar char="•"/>
          </a:pPr>
          <a:r>
            <a:rPr lang="en-US" sz="1400" b="0" i="0" u="none" kern="1200" dirty="0"/>
            <a:t> They are high-level experts, who will make judgements based on an overall view of the business rather than focusing on details.</a:t>
          </a:r>
          <a:endParaRPr lang="sv-SE" sz="1400" kern="1200" dirty="0"/>
        </a:p>
        <a:p>
          <a:pPr marL="114300" lvl="1" indent="-114300" algn="l" defTabSz="622300">
            <a:lnSpc>
              <a:spcPct val="90000"/>
            </a:lnSpc>
            <a:spcBef>
              <a:spcPct val="0"/>
            </a:spcBef>
            <a:spcAft>
              <a:spcPct val="15000"/>
            </a:spcAft>
            <a:buChar char="•"/>
          </a:pPr>
          <a:endParaRPr lang="sv-SE" sz="1400" b="0" i="0" u="none" kern="1200" dirty="0"/>
        </a:p>
      </dsp:txBody>
      <dsp:txXfrm>
        <a:off x="0" y="418896"/>
        <a:ext cx="3794384" cy="3074399"/>
      </dsp:txXfrm>
    </dsp:sp>
    <dsp:sp modelId="{DC1F50AB-26C8-4FC9-9B5C-0930DD69FFA7}">
      <dsp:nvSpPr>
        <dsp:cNvPr id="0" name=""/>
        <dsp:cNvSpPr/>
      </dsp:nvSpPr>
      <dsp:spPr>
        <a:xfrm>
          <a:off x="4329347" y="-111888"/>
          <a:ext cx="3794384" cy="53078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l" defTabSz="1066800">
            <a:lnSpc>
              <a:spcPct val="90000"/>
            </a:lnSpc>
            <a:spcBef>
              <a:spcPct val="0"/>
            </a:spcBef>
            <a:spcAft>
              <a:spcPct val="35000"/>
            </a:spcAft>
            <a:buNone/>
          </a:pPr>
          <a:r>
            <a:rPr lang="sv-SE" sz="2400" kern="1200" dirty="0" err="1"/>
            <a:t>Weaknesses</a:t>
          </a:r>
          <a:endParaRPr lang="sv-SE" sz="2400" kern="1200" dirty="0"/>
        </a:p>
      </dsp:txBody>
      <dsp:txXfrm>
        <a:off x="4329347" y="-111888"/>
        <a:ext cx="3794384" cy="530785"/>
      </dsp:txXfrm>
    </dsp:sp>
    <dsp:sp modelId="{F073698F-FFF9-4264-B12D-19998FA9A3E2}">
      <dsp:nvSpPr>
        <dsp:cNvPr id="0" name=""/>
        <dsp:cNvSpPr/>
      </dsp:nvSpPr>
      <dsp:spPr>
        <a:xfrm>
          <a:off x="4329347" y="418896"/>
          <a:ext cx="3794384" cy="30743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just" defTabSz="622300">
            <a:lnSpc>
              <a:spcPct val="90000"/>
            </a:lnSpc>
            <a:spcBef>
              <a:spcPct val="0"/>
            </a:spcBef>
            <a:spcAft>
              <a:spcPct val="15000"/>
            </a:spcAft>
            <a:buChar char="•"/>
          </a:pPr>
          <a:r>
            <a:rPr lang="en-US" sz="1400" b="0" i="0" u="none" kern="1200" dirty="0"/>
            <a:t>Studies show that non-family members may be concerned that the involvement of outside investors might jeopardize their position of influence within the company while family members are likely to be more secure in this regard. </a:t>
          </a:r>
          <a:endParaRPr lang="sv-SE" sz="1400" kern="1200" dirty="0"/>
        </a:p>
        <a:p>
          <a:pPr marL="114300" lvl="1" indent="-114300" algn="just" defTabSz="622300">
            <a:lnSpc>
              <a:spcPct val="90000"/>
            </a:lnSpc>
            <a:spcBef>
              <a:spcPct val="0"/>
            </a:spcBef>
            <a:spcAft>
              <a:spcPct val="15000"/>
            </a:spcAft>
            <a:buChar char="•"/>
          </a:pPr>
          <a:r>
            <a:rPr lang="en-US" sz="1400" b="0" i="0" u="none" kern="1200" dirty="0"/>
            <a:t>The need to offer equity represents another important barrier to accessing this type of capital, although again, non-family members seem to be more concerned about this than family members.</a:t>
          </a:r>
          <a:endParaRPr lang="sv-SE" sz="1400" kern="1200" dirty="0"/>
        </a:p>
      </dsp:txBody>
      <dsp:txXfrm>
        <a:off x="4329347" y="418896"/>
        <a:ext cx="3794384" cy="307439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17BA0-0FD1-4C3C-86C2-86D6EC9BB138}" type="datetimeFigureOut">
              <a:rPr lang="en-US" smtClean="0"/>
              <a:t>2/1/2019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438032-B9E0-494D-85BA-B474F0D54011}" type="slidenum">
              <a:rPr lang="en-US" smtClean="0"/>
              <a:t>‹#›</a:t>
            </a:fld>
            <a:endParaRPr lang="en-US" dirty="0"/>
          </a:p>
        </p:txBody>
      </p:sp>
    </p:spTree>
    <p:extLst>
      <p:ext uri="{BB962C8B-B14F-4D97-AF65-F5344CB8AC3E}">
        <p14:creationId xmlns:p14="http://schemas.microsoft.com/office/powerpoint/2010/main" val="1283918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8D733-7E1F-4775-BCB3-287FB6A12973}" type="datetimeFigureOut">
              <a:rPr lang="en-US" smtClean="0"/>
              <a:t>2/1/2019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764AD8-5229-44E4-9BAC-D1182B1E95E5}" type="slidenum">
              <a:rPr lang="en-US" smtClean="0"/>
              <a:t>‹#›</a:t>
            </a:fld>
            <a:endParaRPr lang="en-US" dirty="0"/>
          </a:p>
        </p:txBody>
      </p:sp>
    </p:spTree>
    <p:extLst>
      <p:ext uri="{BB962C8B-B14F-4D97-AF65-F5344CB8AC3E}">
        <p14:creationId xmlns:p14="http://schemas.microsoft.com/office/powerpoint/2010/main" val="3595891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764AD8-5229-44E4-9BAC-D1182B1E95E5}" type="slidenum">
              <a:rPr lang="en-US" smtClean="0"/>
              <a:t>1</a:t>
            </a:fld>
            <a:endParaRPr lang="en-US" dirty="0"/>
          </a:p>
        </p:txBody>
      </p:sp>
    </p:spTree>
    <p:extLst>
      <p:ext uri="{BB962C8B-B14F-4D97-AF65-F5344CB8AC3E}">
        <p14:creationId xmlns:p14="http://schemas.microsoft.com/office/powerpoint/2010/main" val="902972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Rectangle 10"/>
          <p:cNvSpPr/>
          <p:nvPr userDrawn="1"/>
        </p:nvSpPr>
        <p:spPr>
          <a:xfrm>
            <a:off x="3048"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Left side has a closeup of hands on a keyboard and right side has a closeup of three people's faces"/>
          <p:cNvPicPr>
            <a:picLocks noChangeAspect="1"/>
          </p:cNvPicPr>
          <p:nvPr userDrawn="1"/>
        </p:nvPicPr>
        <p:blipFill rotWithShape="1">
          <a:blip r:embed="rId2"/>
          <a:srcRect t="5040" b="1624"/>
          <a:stretch/>
        </p:blipFill>
        <p:spPr>
          <a:xfrm>
            <a:off x="3048" y="1"/>
            <a:ext cx="12188952" cy="6400800"/>
          </a:xfrm>
          <a:prstGeom prst="rect">
            <a:avLst/>
          </a:prstGeom>
          <a:effectLst>
            <a:innerShdw blurRad="63500" dist="50800" dir="5400000">
              <a:prstClr val="black">
                <a:alpha val="50000"/>
              </a:prstClr>
            </a:innerShdw>
          </a:effectLst>
        </p:spPr>
      </p:pic>
      <p:sp>
        <p:nvSpPr>
          <p:cNvPr id="2" name="Title 1"/>
          <p:cNvSpPr>
            <a:spLocks noGrp="1"/>
          </p:cNvSpPr>
          <p:nvPr userDrawn="1">
            <p:ph type="ctrTitle"/>
          </p:nvPr>
        </p:nvSpPr>
        <p:spPr>
          <a:xfrm>
            <a:off x="76200" y="2295843"/>
            <a:ext cx="5970037" cy="2387600"/>
          </a:xfrm>
        </p:spPr>
        <p:txBody>
          <a:bodyPr anchor="b"/>
          <a:lstStyle>
            <a:lvl1pPr algn="l">
              <a:defRPr sz="4000">
                <a:solidFill>
                  <a:schemeClr val="bg1"/>
                </a:solidFill>
              </a:defRPr>
            </a:lvl1pPr>
          </a:lstStyle>
          <a:p>
            <a:r>
              <a:rPr lang="en-US"/>
              <a:t>Click to edit Master title style</a:t>
            </a:r>
            <a:endParaRPr lang="en-US" dirty="0"/>
          </a:p>
        </p:txBody>
      </p:sp>
      <p:sp>
        <p:nvSpPr>
          <p:cNvPr id="3" name="Subtitle 2"/>
          <p:cNvSpPr>
            <a:spLocks noGrp="1"/>
          </p:cNvSpPr>
          <p:nvPr userDrawn="1">
            <p:ph type="subTitle" idx="1"/>
          </p:nvPr>
        </p:nvSpPr>
        <p:spPr>
          <a:xfrm>
            <a:off x="76200" y="4856481"/>
            <a:ext cx="597003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Date Placeholder 3"/>
          <p:cNvSpPr>
            <a:spLocks noGrp="1"/>
          </p:cNvSpPr>
          <p:nvPr userDrawn="1">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lumMod val="50000"/>
                  </a:schemeClr>
                </a:solidFill>
              </a:defRPr>
            </a:lvl1pPr>
          </a:lstStyle>
          <a:p>
            <a:fld id="{AC6910E2-EBDE-4C85-B7D2-51BD51636BE2}" type="datetime1">
              <a:rPr lang="en-US" smtClean="0"/>
              <a:pPr/>
              <a:t>2/1/2019</a:t>
            </a:fld>
            <a:endParaRPr lang="en-US" dirty="0"/>
          </a:p>
        </p:txBody>
      </p:sp>
      <p:sp>
        <p:nvSpPr>
          <p:cNvPr id="14" name="Footer Placeholder 4"/>
          <p:cNvSpPr>
            <a:spLocks noGrp="1"/>
          </p:cNvSpPr>
          <p:nvPr userDrawn="1">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lumMod val="50000"/>
                  </a:schemeClr>
                </a:solidFill>
              </a:defRPr>
            </a:lvl1pPr>
          </a:lstStyle>
          <a:p>
            <a:r>
              <a:rPr lang="en-US"/>
              <a:t>Add a footer</a:t>
            </a:r>
            <a:endParaRPr lang="en-US" dirty="0"/>
          </a:p>
        </p:txBody>
      </p:sp>
      <p:sp>
        <p:nvSpPr>
          <p:cNvPr id="15" name="Slide Number Placeholder 5"/>
          <p:cNvSpPr>
            <a:spLocks noGrp="1"/>
          </p:cNvSpPr>
          <p:nvPr userDrawn="1">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lumMod val="50000"/>
                  </a:schemeClr>
                </a:solidFill>
              </a:defRPr>
            </a:lvl1pPr>
          </a:lstStyle>
          <a:p>
            <a:fld id="{0C8C4CCD-1362-4CC7-BA2D-0BEF6B3ABFE9}" type="slidenum">
              <a:rPr lang="en-US" smtClean="0"/>
              <a:pPr/>
              <a:t>‹#›</a:t>
            </a:fld>
            <a:endParaRPr lang="en-US" dirty="0"/>
          </a:p>
        </p:txBody>
      </p:sp>
    </p:spTree>
    <p:extLst>
      <p:ext uri="{BB962C8B-B14F-4D97-AF65-F5344CB8AC3E}">
        <p14:creationId xmlns:p14="http://schemas.microsoft.com/office/powerpoint/2010/main" val="2408073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2933700"/>
            <a:ext cx="10515600" cy="32218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15A4BE-F962-4B10-8849-5A0AE9BA0830}" type="datetime1">
              <a:rPr lang="en-US" smtClean="0"/>
              <a:t>2/1/2019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1004555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447799"/>
            <a:ext cx="2628900" cy="4729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1447799"/>
            <a:ext cx="7734300" cy="47291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D4ABE2-E9E2-4F3C-81C7-51E65F59850F}" type="datetime1">
              <a:rPr lang="en-US" smtClean="0"/>
              <a:t>2/1/2019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2221037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sida">
    <p:spTree>
      <p:nvGrpSpPr>
        <p:cNvPr id="1" name=""/>
        <p:cNvGrpSpPr/>
        <p:nvPr/>
      </p:nvGrpSpPr>
      <p:grpSpPr>
        <a:xfrm>
          <a:off x="0" y="0"/>
          <a:ext cx="0" cy="0"/>
          <a:chOff x="0" y="0"/>
          <a:chExt cx="0" cy="0"/>
        </a:xfrm>
      </p:grpSpPr>
      <p:sp>
        <p:nvSpPr>
          <p:cNvPr id="5" name="Platshållare för text 3"/>
          <p:cNvSpPr>
            <a:spLocks noGrp="1"/>
          </p:cNvSpPr>
          <p:nvPr>
            <p:ph type="body" sz="quarter" idx="10"/>
          </p:nvPr>
        </p:nvSpPr>
        <p:spPr>
          <a:xfrm>
            <a:off x="916800" y="2371200"/>
            <a:ext cx="8846400" cy="3547200"/>
          </a:xfrm>
          <a:prstGeom prst="rect">
            <a:avLst/>
          </a:prstGeom>
        </p:spPr>
        <p:txBody>
          <a:bodyPr vert="horz" lIns="0" tIns="0" rIns="0" bIns="0"/>
          <a:lstStyle>
            <a:lvl1pPr marL="0" indent="0">
              <a:lnSpc>
                <a:spcPct val="100000"/>
              </a:lnSpc>
              <a:spcBef>
                <a:spcPts val="0"/>
              </a:spcBef>
              <a:defRPr sz="2400" baseline="0">
                <a:solidFill>
                  <a:schemeClr val="tx2"/>
                </a:solidFill>
                <a:latin typeface="Georgia"/>
                <a:cs typeface="Georgia"/>
              </a:defRPr>
            </a:lvl1pPr>
            <a:lvl2pPr marL="836063" indent="-226478">
              <a:buClr>
                <a:schemeClr val="accent1"/>
              </a:buClr>
              <a:buFont typeface="Wingdings" charset="2"/>
              <a:buChar char="§"/>
              <a:defRPr sz="2133">
                <a:solidFill>
                  <a:schemeClr val="tx2"/>
                </a:solidFill>
              </a:defRPr>
            </a:lvl2pPr>
            <a:lvl3pPr>
              <a:buFont typeface="Lucida Grande"/>
              <a:buChar char="-"/>
              <a:defRPr sz="1867">
                <a:solidFill>
                  <a:schemeClr val="tx2"/>
                </a:solidFill>
              </a:defRPr>
            </a:lvl3pPr>
            <a:lvl4pPr>
              <a:buFont typeface="Lucida Grande"/>
              <a:buChar char="»"/>
              <a:defRPr sz="1600">
                <a:solidFill>
                  <a:schemeClr val="tx2"/>
                </a:solidFill>
              </a:defRPr>
            </a:lvl4pPr>
            <a:lvl5pPr>
              <a:defRPr sz="1333">
                <a:solidFill>
                  <a:schemeClr val="tx2"/>
                </a:solidFill>
              </a:defRPr>
            </a:lvl5pPr>
          </a:lstStyle>
          <a:p>
            <a:pPr lvl="0"/>
            <a:r>
              <a:rPr lang="sv-SE" noProof="1"/>
              <a:t>Klicka här för att ändra format på bakgrundstexten</a:t>
            </a:r>
          </a:p>
          <a:p>
            <a:pPr lvl="1"/>
            <a:r>
              <a:rPr lang="sv-SE" noProof="1"/>
              <a:t>Nivå två</a:t>
            </a:r>
          </a:p>
          <a:p>
            <a:pPr lvl="2"/>
            <a:r>
              <a:rPr lang="sv-SE" noProof="1"/>
              <a:t>Nivå tre</a:t>
            </a:r>
          </a:p>
          <a:p>
            <a:pPr lvl="3"/>
            <a:r>
              <a:rPr lang="sv-SE" noProof="1"/>
              <a:t>Nivå fyra</a:t>
            </a:r>
          </a:p>
          <a:p>
            <a:pPr lvl="4"/>
            <a:r>
              <a:rPr lang="sv-SE" noProof="1"/>
              <a:t>Nivå fem</a:t>
            </a:r>
            <a:endParaRPr lang="sv-SE" dirty="0"/>
          </a:p>
        </p:txBody>
      </p:sp>
      <p:sp>
        <p:nvSpPr>
          <p:cNvPr id="7" name="Rubrik 1"/>
          <p:cNvSpPr>
            <a:spLocks noGrp="1"/>
          </p:cNvSpPr>
          <p:nvPr>
            <p:ph type="title"/>
          </p:nvPr>
        </p:nvSpPr>
        <p:spPr>
          <a:xfrm>
            <a:off x="916800" y="1124864"/>
            <a:ext cx="8846400" cy="1080000"/>
          </a:xfrm>
          <a:prstGeom prst="rect">
            <a:avLst/>
          </a:prstGeom>
        </p:spPr>
        <p:txBody>
          <a:bodyPr lIns="0" tIns="0" rIns="0" bIns="0"/>
          <a:lstStyle>
            <a:lvl1pPr>
              <a:defRPr sz="3733" cap="all" baseline="0">
                <a:ln>
                  <a:noFill/>
                </a:ln>
                <a:solidFill>
                  <a:schemeClr val="accent1"/>
                </a:solidFill>
              </a:defRPr>
            </a:lvl1pPr>
          </a:lstStyle>
          <a:p>
            <a:r>
              <a:rPr lang="sv-SE" dirty="0"/>
              <a:t>Klicka här för att ändra format</a:t>
            </a:r>
          </a:p>
        </p:txBody>
      </p:sp>
      <p:sp>
        <p:nvSpPr>
          <p:cNvPr id="10" name="Platshållare för text 7"/>
          <p:cNvSpPr>
            <a:spLocks noGrp="1"/>
          </p:cNvSpPr>
          <p:nvPr>
            <p:ph type="body" sz="quarter" idx="11"/>
          </p:nvPr>
        </p:nvSpPr>
        <p:spPr>
          <a:xfrm>
            <a:off x="916800" y="6408373"/>
            <a:ext cx="8026400" cy="381000"/>
          </a:xfrm>
          <a:prstGeom prst="rect">
            <a:avLst/>
          </a:prstGeom>
        </p:spPr>
        <p:txBody>
          <a:bodyPr vert="horz" lIns="0" tIns="0" rIns="0" bIns="0"/>
          <a:lstStyle>
            <a:lvl1pPr marL="0" marR="0" indent="0" algn="l" defTabSz="609585" rtl="0" eaLnBrk="1" fontAlgn="auto" latinLnBrk="0" hangingPunct="1">
              <a:lnSpc>
                <a:spcPct val="100000"/>
              </a:lnSpc>
              <a:spcBef>
                <a:spcPct val="0"/>
              </a:spcBef>
              <a:spcAft>
                <a:spcPts val="0"/>
              </a:spcAft>
              <a:buClrTx/>
              <a:buSzTx/>
              <a:buFontTx/>
              <a:buNone/>
              <a:tabLst/>
              <a:defRPr kumimoji="0" lang="sv-SE" sz="1067" b="0" i="0" u="none" strike="noStrike" kern="0" cap="all" spc="173" normalizeH="0" baseline="0" noProof="0">
                <a:ln>
                  <a:noFill/>
                </a:ln>
                <a:solidFill>
                  <a:srgbClr val="000000"/>
                </a:solidFill>
                <a:effectLst/>
                <a:uLnTx/>
                <a:uFillTx/>
                <a:latin typeface="Arial"/>
                <a:cs typeface="Arial"/>
              </a:defRPr>
            </a:lvl1pPr>
            <a:lvl2pPr marL="0" indent="0">
              <a:lnSpc>
                <a:spcPct val="100000"/>
              </a:lnSpc>
              <a:spcBef>
                <a:spcPts val="0"/>
              </a:spcBef>
              <a:spcAft>
                <a:spcPts val="0"/>
              </a:spcAft>
              <a:buFontTx/>
              <a:buNone/>
              <a:defRPr sz="1067" b="0" i="0" u="none" kern="0" cap="all" spc="173" normalizeH="0" baseline="0">
                <a:latin typeface="Arial"/>
              </a:defRPr>
            </a:lvl2pPr>
            <a:lvl3pPr marL="0" indent="0">
              <a:lnSpc>
                <a:spcPct val="100000"/>
              </a:lnSpc>
              <a:spcBef>
                <a:spcPts val="0"/>
              </a:spcBef>
              <a:spcAft>
                <a:spcPts val="0"/>
              </a:spcAft>
              <a:buFontTx/>
              <a:buNone/>
              <a:defRPr sz="1067" b="0" i="0" u="none" kern="0" cap="all" spc="173" normalizeH="0" baseline="0">
                <a:latin typeface="Arial"/>
              </a:defRPr>
            </a:lvl3pPr>
            <a:lvl4pPr marL="0" indent="0">
              <a:lnSpc>
                <a:spcPct val="100000"/>
              </a:lnSpc>
              <a:spcBef>
                <a:spcPts val="0"/>
              </a:spcBef>
              <a:spcAft>
                <a:spcPts val="0"/>
              </a:spcAft>
              <a:buFontTx/>
              <a:buNone/>
              <a:defRPr sz="1067" b="0" i="0" u="none" kern="0" cap="all" spc="173" normalizeH="0" baseline="0">
                <a:latin typeface="Arial"/>
              </a:defRPr>
            </a:lvl4pPr>
            <a:lvl5pPr marL="0" indent="0">
              <a:lnSpc>
                <a:spcPct val="100000"/>
              </a:lnSpc>
              <a:spcBef>
                <a:spcPts val="0"/>
              </a:spcBef>
              <a:spcAft>
                <a:spcPts val="0"/>
              </a:spcAft>
              <a:buFontTx/>
              <a:buNone/>
              <a:defRPr sz="1067" b="0" i="0" u="none" kern="0" cap="all" spc="173" normalizeH="0" baseline="0">
                <a:latin typeface="Arial"/>
              </a:defRPr>
            </a:lvl5pPr>
          </a:lstStyle>
          <a:p>
            <a:pPr lvl="0"/>
            <a:r>
              <a:rPr lang="sv-SE" noProof="0"/>
              <a:t>Klicka här för att ändra format på bakgrundstexten</a:t>
            </a:r>
          </a:p>
        </p:txBody>
      </p:sp>
    </p:spTree>
    <p:extLst>
      <p:ext uri="{BB962C8B-B14F-4D97-AF65-F5344CB8AC3E}">
        <p14:creationId xmlns:p14="http://schemas.microsoft.com/office/powerpoint/2010/main" val="2959976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F6C49A-97A1-4E8F-9E5B-5B2FBE5B5D14}" type="datetime1">
              <a:rPr lang="en-US" smtClean="0"/>
              <a:t>2/1/2019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4010068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baseline="0">
                <a:solidFill>
                  <a:schemeClr val="accent1">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AA1AFA66-4055-4761-B0C5-5BE9A449289D}" type="datetime1">
              <a:rPr lang="en-US" smtClean="0"/>
              <a:t>2/1/2019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36882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933699"/>
            <a:ext cx="5181600" cy="3243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933699"/>
            <a:ext cx="5181600" cy="3243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49E13E-FD7A-4C19-8CA3-CCD4F20FE748}" type="datetime1">
              <a:rPr lang="en-US" smtClean="0"/>
              <a:t>2/1/2019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2926841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1447800"/>
            <a:ext cx="10515600" cy="1143000"/>
          </a:xfrm>
        </p:spPr>
        <p:txBody>
          <a:bodyPr/>
          <a:lstStyle/>
          <a:p>
            <a:r>
              <a:rPr lang="en-US"/>
              <a:t>Click to edit Master title style</a:t>
            </a:r>
          </a:p>
        </p:txBody>
      </p:sp>
      <p:sp>
        <p:nvSpPr>
          <p:cNvPr id="3" name="Text Placeholder 2"/>
          <p:cNvSpPr>
            <a:spLocks noGrp="1"/>
          </p:cNvSpPr>
          <p:nvPr>
            <p:ph type="body" idx="1"/>
          </p:nvPr>
        </p:nvSpPr>
        <p:spPr>
          <a:xfrm>
            <a:off x="831850" y="2788737"/>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1850" y="3493588"/>
            <a:ext cx="5156200" cy="26786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9663" y="2788737"/>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9663" y="3493588"/>
            <a:ext cx="5157787" cy="26786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AC3203-5E19-4386-B800-7814A6B25217}" type="datetime1">
              <a:rPr lang="en-US" smtClean="0"/>
              <a:t>2/1/2019</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1328100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3CC9EC-6E7F-426B-B58A-FF2A513199D8}" type="datetime1">
              <a:rPr lang="en-US" smtClean="0"/>
              <a:t>2/1/2019</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304530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D6040-C52D-449E-A120-915E6946F5F6}" type="datetime1">
              <a:rPr lang="en-US" smtClean="0"/>
              <a:t>2/1/2019</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2900040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4478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1817649"/>
            <a:ext cx="6172200" cy="435562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8200" y="3133494"/>
            <a:ext cx="3932237" cy="306208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36FA2D-149F-4AC6-BD2E-54F393739AC8}" type="datetime1">
              <a:rPr lang="en-US" smtClean="0"/>
              <a:t>2/1/2019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2125636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4478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183188" y="1447800"/>
            <a:ext cx="6172200" cy="4724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3133494"/>
            <a:ext cx="3932237" cy="303870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D1DC7E1-A080-4A32-8C19-C2396DAEC66F}" type="datetime1">
              <a:rPr lang="en-US" smtClean="0"/>
              <a:t>2/1/2019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2678561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3048" y="-5407"/>
            <a:ext cx="12188952" cy="6863407"/>
            <a:chOff x="3048" y="-5407"/>
            <a:chExt cx="12188952" cy="6863407"/>
          </a:xfrm>
        </p:grpSpPr>
        <p:sp>
          <p:nvSpPr>
            <p:cNvPr id="12" name="Rectangle 11"/>
            <p:cNvSpPr/>
            <p:nvPr userDrawn="1"/>
          </p:nvSpPr>
          <p:spPr>
            <a:xfrm>
              <a:off x="3048" y="6311900"/>
              <a:ext cx="12188952" cy="546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3048" y="-5407"/>
              <a:ext cx="12188952" cy="136730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Picture 13" descr="Left side has a closeup of hands on a keyboard and right side has a closeup of three people's faces"/>
          <p:cNvPicPr>
            <a:picLocks noChangeAspect="1"/>
          </p:cNvPicPr>
          <p:nvPr userDrawn="1"/>
        </p:nvPicPr>
        <p:blipFill rotWithShape="1">
          <a:blip r:embed="rId14" cstate="print">
            <a:extLst>
              <a:ext uri="{28A0092B-C50C-407E-A947-70E740481C1C}">
                <a14:useLocalDpi xmlns:a14="http://schemas.microsoft.com/office/drawing/2010/main" val="0"/>
              </a:ext>
            </a:extLst>
          </a:blip>
          <a:srcRect b="73740"/>
          <a:stretch/>
        </p:blipFill>
        <p:spPr>
          <a:xfrm>
            <a:off x="2620347" y="-7553"/>
            <a:ext cx="6964163" cy="1371600"/>
          </a:xfrm>
          <a:prstGeom prst="rect">
            <a:avLst/>
          </a:prstGeom>
          <a:effectLst>
            <a:innerShdw blurRad="114300">
              <a:prstClr val="black"/>
            </a:innerShdw>
          </a:effectLst>
        </p:spPr>
      </p:pic>
      <p:sp>
        <p:nvSpPr>
          <p:cNvPr id="2" name="Title Placeholder 1"/>
          <p:cNvSpPr>
            <a:spLocks noGrp="1"/>
          </p:cNvSpPr>
          <p:nvPr userDrawn="1">
            <p:ph type="title"/>
          </p:nvPr>
        </p:nvSpPr>
        <p:spPr>
          <a:xfrm>
            <a:off x="838200" y="1447800"/>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userDrawn="1">
            <p:ph type="body" idx="1"/>
          </p:nvPr>
        </p:nvSpPr>
        <p:spPr>
          <a:xfrm>
            <a:off x="838200" y="2955073"/>
            <a:ext cx="10515600" cy="322189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userDrawn="1">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lumMod val="50000"/>
                  </a:schemeClr>
                </a:solidFill>
              </a:defRPr>
            </a:lvl1pPr>
          </a:lstStyle>
          <a:p>
            <a:fld id="{F5695433-AD8F-422D-BF66-1030691AE362}" type="datetime1">
              <a:rPr lang="en-US" smtClean="0"/>
              <a:pPr/>
              <a:t>2/1/2019</a:t>
            </a:fld>
            <a:endParaRPr lang="en-US" dirty="0"/>
          </a:p>
        </p:txBody>
      </p:sp>
      <p:sp>
        <p:nvSpPr>
          <p:cNvPr id="5" name="Footer Placeholder 4"/>
          <p:cNvSpPr>
            <a:spLocks noGrp="1"/>
          </p:cNvSpPr>
          <p:nvPr userDrawn="1">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lumMod val="50000"/>
                  </a:schemeClr>
                </a:solidFill>
              </a:defRPr>
            </a:lvl1pPr>
          </a:lstStyle>
          <a:p>
            <a:r>
              <a:rPr lang="en-US" dirty="0"/>
              <a:t>Add a footer</a:t>
            </a:r>
          </a:p>
        </p:txBody>
      </p:sp>
      <p:sp>
        <p:nvSpPr>
          <p:cNvPr id="6" name="Slide Number Placeholder 5"/>
          <p:cNvSpPr>
            <a:spLocks noGrp="1"/>
          </p:cNvSpPr>
          <p:nvPr userDrawn="1">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lumMod val="50000"/>
                  </a:schemeClr>
                </a:solidFill>
              </a:defRPr>
            </a:lvl1pPr>
          </a:lstStyle>
          <a:p>
            <a:fld id="{0C8C4CCD-1362-4CC7-BA2D-0BEF6B3ABFE9}" type="slidenum">
              <a:rPr lang="en-US" smtClean="0"/>
              <a:pPr/>
              <a:t>‹#›</a:t>
            </a:fld>
            <a:endParaRPr lang="en-US" dirty="0"/>
          </a:p>
        </p:txBody>
      </p:sp>
    </p:spTree>
    <p:extLst>
      <p:ext uri="{BB962C8B-B14F-4D97-AF65-F5344CB8AC3E}">
        <p14:creationId xmlns:p14="http://schemas.microsoft.com/office/powerpoint/2010/main" val="257806474"/>
      </p:ext>
    </p:extLst>
  </p:cSld>
  <p:clrMap bg1="lt1" tx1="dk1" bg2="lt2" tx2="dk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1800" kern="1200">
          <a:solidFill>
            <a:schemeClr val="tx1"/>
          </a:solidFill>
          <a:latin typeface="+mn-lt"/>
          <a:ea typeface="+mn-ea"/>
          <a:cs typeface="+mn-cs"/>
        </a:defRPr>
      </a:lvl8pPr>
      <a:lvl9pPr marL="3657600" indent="0" algn="l" defTabSz="914400" rtl="0" eaLnBrk="1" latinLnBrk="0" hangingPunct="1">
        <a:lnSpc>
          <a:spcPct val="90000"/>
        </a:lnSpc>
        <a:spcBef>
          <a:spcPct val="30000"/>
        </a:spcBef>
        <a:buClr>
          <a:schemeClr val="accent1">
            <a:lumMod val="50000"/>
          </a:schemeClr>
        </a:buClr>
        <a:buSzPct val="80000"/>
        <a:buFont typeface="Arial" panose="020B0604020202020204" pitchFamily="34" charset="0"/>
        <a:buNone/>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1848" userDrawn="1">
          <p15:clr>
            <a:srgbClr val="F26B43"/>
          </p15:clr>
        </p15:guide>
        <p15:guide id="1" pos="3840" userDrawn="1">
          <p15:clr>
            <a:srgbClr val="F26B43"/>
          </p15:clr>
        </p15:guide>
        <p15:guide id="2" orient="horz" pos="912" userDrawn="1">
          <p15:clr>
            <a:srgbClr val="F26B43"/>
          </p15:clr>
        </p15:guide>
        <p15:guide id="3" orient="horz" pos="3888" userDrawn="1">
          <p15:clr>
            <a:srgbClr val="F26B43"/>
          </p15:clr>
        </p15:guide>
        <p15:guide id="4" pos="648" userDrawn="1">
          <p15:clr>
            <a:srgbClr val="F26B43"/>
          </p15:clr>
        </p15:guide>
        <p15:guide id="5" pos="7152" userDrawn="1">
          <p15:clr>
            <a:srgbClr val="F26B43"/>
          </p15:clr>
        </p15:guide>
        <p15:guide id="6" orient="horz" pos="4104" userDrawn="1">
          <p15:clr>
            <a:srgbClr val="F26B43"/>
          </p15:clr>
        </p15:guide>
        <p15:guide id="7"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2.xml"/><Relationship Id="rId7" Type="http://schemas.openxmlformats.org/officeDocument/2006/relationships/slide" Target="slide6.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7.sv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2.xm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3.xml"/><Relationship Id="rId7" Type="http://schemas.openxmlformats.org/officeDocument/2006/relationships/slide" Target="slide6.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7.sv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4.xm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4.xml"/><Relationship Id="rId7" Type="http://schemas.openxmlformats.org/officeDocument/2006/relationships/slide" Target="slide6.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7.sv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6.xm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5.xml"/><Relationship Id="rId7" Type="http://schemas.openxmlformats.org/officeDocument/2006/relationships/slide" Target="slide6.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image" Target="../media/image7.sv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8.xm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1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6.xml"/><Relationship Id="rId7" Type="http://schemas.openxmlformats.org/officeDocument/2006/relationships/slide" Target="slide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 Id="rId9" Type="http://schemas.openxmlformats.org/officeDocument/2006/relationships/image" Target="../media/image7.svg"/></Relationships>
</file>

<file path=ppt/slides/_rels/slide19.xml.rels><?xml version="1.0" encoding="UTF-8" standalone="yes"?>
<Relationships xmlns="http://schemas.openxmlformats.org/package/2006/relationships"><Relationship Id="rId3" Type="http://schemas.openxmlformats.org/officeDocument/2006/relationships/slide" Target="slide23.xml"/><Relationship Id="rId7" Type="http://schemas.openxmlformats.org/officeDocument/2006/relationships/image" Target="../media/image7.svg"/><Relationship Id="rId2" Type="http://schemas.openxmlformats.org/officeDocument/2006/relationships/slide" Target="slide20.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slide" Target="slide2.xml"/><Relationship Id="rId4" Type="http://schemas.openxmlformats.org/officeDocument/2006/relationships/slide" Target="slide26.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9.xml"/><Relationship Id="rId4" Type="http://schemas.openxmlformats.org/officeDocument/2006/relationships/slide" Target="slide19.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1.xm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2.xm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2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7.xml"/><Relationship Id="rId7" Type="http://schemas.openxmlformats.org/officeDocument/2006/relationships/slide" Target="slide19.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 Id="rId9" Type="http://schemas.openxmlformats.org/officeDocument/2006/relationships/image" Target="../media/image7.sv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4.xm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5.xm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2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8.xml"/><Relationship Id="rId7" Type="http://schemas.openxmlformats.org/officeDocument/2006/relationships/slide" Target="slide19.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 Id="rId9" Type="http://schemas.openxmlformats.org/officeDocument/2006/relationships/image" Target="../media/image7.sv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7.xm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8.xm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2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9.xml"/><Relationship Id="rId7" Type="http://schemas.openxmlformats.org/officeDocument/2006/relationships/slide" Target="slide1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 Id="rId9" Type="http://schemas.openxmlformats.org/officeDocument/2006/relationships/image" Target="../media/image7.sv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9.xml"/><Relationship Id="rId7" Type="http://schemas.openxmlformats.org/officeDocument/2006/relationships/slide" Target="slide17.xml"/><Relationship Id="rId2" Type="http://schemas.openxmlformats.org/officeDocument/2006/relationships/slide" Target="slide7.xml"/><Relationship Id="rId1" Type="http://schemas.openxmlformats.org/officeDocument/2006/relationships/slideLayout" Target="../slideLayouts/slideLayout4.xml"/><Relationship Id="rId6" Type="http://schemas.openxmlformats.org/officeDocument/2006/relationships/slide" Target="slide15.xml"/><Relationship Id="rId5" Type="http://schemas.openxmlformats.org/officeDocument/2006/relationships/slide" Target="slide13.xml"/><Relationship Id="rId10" Type="http://schemas.openxmlformats.org/officeDocument/2006/relationships/image" Target="../media/image7.svg"/><Relationship Id="rId4" Type="http://schemas.openxmlformats.org/officeDocument/2006/relationships/slide" Target="slide11.xml"/><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8.xml"/><Relationship Id="rId1" Type="http://schemas.openxmlformats.org/officeDocument/2006/relationships/slideLayout" Target="../slideLayouts/slideLayout4.xml"/><Relationship Id="rId4" Type="http://schemas.openxmlformats.org/officeDocument/2006/relationships/image" Target="../media/image5.sv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slide" Target="slide6.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7.sv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0.xml"/><Relationship Id="rId1" Type="http://schemas.openxmlformats.org/officeDocument/2006/relationships/slideLayout" Target="../slideLayouts/slideLayout12.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ltGray">
          <a:xfrm>
            <a:off x="76200" y="2295843"/>
            <a:ext cx="6920345" cy="2387600"/>
          </a:xfrm>
        </p:spPr>
        <p:txBody>
          <a:bodyPr/>
          <a:lstStyle/>
          <a:p>
            <a:r>
              <a:rPr lang="en-US" dirty="0"/>
              <a:t>Welcome to the</a:t>
            </a:r>
            <a:br>
              <a:rPr lang="en-US" dirty="0"/>
            </a:br>
            <a:r>
              <a:rPr lang="en-US" dirty="0"/>
              <a:t>INBETS SME FINANCING KIT!</a:t>
            </a:r>
          </a:p>
        </p:txBody>
      </p:sp>
      <p:pic>
        <p:nvPicPr>
          <p:cNvPr id="4" name="Picture 3">
            <a:extLst>
              <a:ext uri="{FF2B5EF4-FFF2-40B4-BE49-F238E27FC236}">
                <a16:creationId xmlns:a16="http://schemas.microsoft.com/office/drawing/2014/main" id="{8DC546D6-1230-47E9-A691-04A0484FF4EE}"/>
              </a:ext>
            </a:extLst>
          </p:cNvPr>
          <p:cNvPicPr>
            <a:picLocks noChangeAspect="1"/>
          </p:cNvPicPr>
          <p:nvPr/>
        </p:nvPicPr>
        <p:blipFill>
          <a:blip r:embed="rId3"/>
          <a:stretch>
            <a:fillRect/>
          </a:stretch>
        </p:blipFill>
        <p:spPr>
          <a:xfrm>
            <a:off x="212148" y="113434"/>
            <a:ext cx="2152650" cy="1809750"/>
          </a:xfrm>
          <a:prstGeom prst="rect">
            <a:avLst/>
          </a:prstGeom>
        </p:spPr>
      </p:pic>
      <p:sp>
        <p:nvSpPr>
          <p:cNvPr id="7" name="Subtitle 6">
            <a:extLst>
              <a:ext uri="{FF2B5EF4-FFF2-40B4-BE49-F238E27FC236}">
                <a16:creationId xmlns:a16="http://schemas.microsoft.com/office/drawing/2014/main" id="{956A5D3A-E94A-47FD-9752-9CEF15B6A127}"/>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318159416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46676" y="5841978"/>
            <a:ext cx="9979733" cy="569187"/>
          </a:xfrm>
        </p:spPr>
        <p:txBody>
          <a:bodyPr>
            <a:noAutofit/>
          </a:bodyPr>
          <a:lstStyle/>
          <a:p>
            <a:pPr marL="342900" indent="-342900" algn="just"/>
            <a:r>
              <a:rPr lang="en-GB" sz="1800" dirty="0">
                <a:solidFill>
                  <a:schemeClr val="tx1"/>
                </a:solidFill>
                <a:latin typeface="+mn-lt"/>
              </a:rPr>
              <a:t>EU-wide application: </a:t>
            </a:r>
            <a:r>
              <a:rPr lang="en-GB" sz="1800" dirty="0">
                <a:solidFill>
                  <a:schemeClr val="tx1"/>
                </a:solidFill>
                <a:latin typeface="+mn-lt"/>
                <a:sym typeface="Wingdings" panose="05000000000000000000" pitchFamily="2" charset="2"/>
              </a:rPr>
              <a:t></a:t>
            </a:r>
          </a:p>
          <a:p>
            <a:pPr marL="342900" indent="-342900" algn="just"/>
            <a:r>
              <a:rPr lang="en-GB" sz="1800" dirty="0">
                <a:solidFill>
                  <a:schemeClr val="tx1"/>
                </a:solidFill>
                <a:latin typeface="+mn-lt"/>
                <a:sym typeface="Wingdings" panose="05000000000000000000" pitchFamily="2" charset="2"/>
              </a:rPr>
              <a:t>Type (size) of SME business transfer: Financially smaller takeovers.</a:t>
            </a:r>
          </a:p>
        </p:txBody>
      </p:sp>
      <p:graphicFrame>
        <p:nvGraphicFramePr>
          <p:cNvPr id="5" name="Diagram 4">
            <a:extLst>
              <a:ext uri="{FF2B5EF4-FFF2-40B4-BE49-F238E27FC236}">
                <a16:creationId xmlns:a16="http://schemas.microsoft.com/office/drawing/2014/main" id="{9FD6B470-65D5-48A1-96D2-5C3C7A6808F8}"/>
              </a:ext>
            </a:extLst>
          </p:cNvPr>
          <p:cNvGraphicFramePr/>
          <p:nvPr>
            <p:extLst>
              <p:ext uri="{D42A27DB-BD31-4B8C-83A1-F6EECF244321}">
                <p14:modId xmlns:p14="http://schemas.microsoft.com/office/powerpoint/2010/main" val="3148824322"/>
              </p:ext>
            </p:extLst>
          </p:nvPr>
        </p:nvGraphicFramePr>
        <p:xfrm>
          <a:off x="2032000" y="2474419"/>
          <a:ext cx="8128000" cy="338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2">
            <a:extLst>
              <a:ext uri="{FF2B5EF4-FFF2-40B4-BE49-F238E27FC236}">
                <a16:creationId xmlns:a16="http://schemas.microsoft.com/office/drawing/2014/main" id="{915AB8F5-C6AE-4BCC-9569-5A36381CDE4D}"/>
              </a:ext>
            </a:extLst>
          </p:cNvPr>
          <p:cNvSpPr txBox="1">
            <a:spLocks/>
          </p:cNvSpPr>
          <p:nvPr/>
        </p:nvSpPr>
        <p:spPr>
          <a:xfrm>
            <a:off x="916800" y="1616460"/>
            <a:ext cx="10747819" cy="1080000"/>
          </a:xfrm>
          <a:prstGeom prst="rect">
            <a:avLst/>
          </a:prstGeom>
        </p:spPr>
        <p:txBody>
          <a:bodyPr vert="horz" lIns="91440" tIns="45720" rIns="91440" bIns="45720" rtlCol="0" anchor="ctr">
            <a:noAutofit/>
          </a:bodyPr>
          <a:lstStyle>
            <a:lvl1pPr>
              <a:spcBef>
                <a:spcPct val="0"/>
              </a:spcBef>
              <a:buNone/>
              <a:defRPr sz="4000" cap="all" baseline="0">
                <a:ln>
                  <a:noFill/>
                </a:ln>
                <a:solidFill>
                  <a:schemeClr val="tx2"/>
                </a:solidFill>
                <a:latin typeface="+mj-lt"/>
                <a:ea typeface="+mj-ea"/>
                <a:cs typeface="+mj-cs"/>
              </a:defRPr>
            </a:lvl1pPr>
            <a:lvl2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2pPr>
            <a:lvl3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3pPr>
            <a:lvl4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4pPr>
            <a:lvl5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5pPr>
            <a:lvl6pPr marL="457200" algn="l" defTabSz="457200" rtl="0" eaLnBrk="1" fontAlgn="base" hangingPunct="1">
              <a:spcBef>
                <a:spcPct val="0"/>
              </a:spcBef>
              <a:spcAft>
                <a:spcPct val="0"/>
              </a:spcAft>
              <a:defRPr sz="800">
                <a:solidFill>
                  <a:srgbClr val="000000"/>
                </a:solidFill>
                <a:latin typeface="Arial" charset="0"/>
                <a:ea typeface="ＭＳ Ｐゴシック" charset="-128"/>
              </a:defRPr>
            </a:lvl6pPr>
            <a:lvl7pPr marL="914400" algn="l" defTabSz="457200" rtl="0" eaLnBrk="1" fontAlgn="base" hangingPunct="1">
              <a:spcBef>
                <a:spcPct val="0"/>
              </a:spcBef>
              <a:spcAft>
                <a:spcPct val="0"/>
              </a:spcAft>
              <a:defRPr sz="800">
                <a:solidFill>
                  <a:srgbClr val="000000"/>
                </a:solidFill>
                <a:latin typeface="Arial" charset="0"/>
                <a:ea typeface="ＭＳ Ｐゴシック" charset="-128"/>
              </a:defRPr>
            </a:lvl7pPr>
            <a:lvl8pPr marL="1371600" algn="l" defTabSz="457200" rtl="0" eaLnBrk="1" fontAlgn="base" hangingPunct="1">
              <a:spcBef>
                <a:spcPct val="0"/>
              </a:spcBef>
              <a:spcAft>
                <a:spcPct val="0"/>
              </a:spcAft>
              <a:defRPr sz="800">
                <a:solidFill>
                  <a:srgbClr val="000000"/>
                </a:solidFill>
                <a:latin typeface="Arial" charset="0"/>
                <a:ea typeface="ＭＳ Ｐゴシック" charset="-128"/>
              </a:defRPr>
            </a:lvl8pPr>
            <a:lvl9pPr marL="1828800" algn="l" defTabSz="457200" rtl="0" eaLnBrk="1" fontAlgn="base" hangingPunct="1">
              <a:spcBef>
                <a:spcPct val="0"/>
              </a:spcBef>
              <a:spcAft>
                <a:spcPct val="0"/>
              </a:spcAft>
              <a:defRPr sz="800">
                <a:solidFill>
                  <a:srgbClr val="000000"/>
                </a:solidFill>
                <a:latin typeface="Arial" charset="0"/>
                <a:ea typeface="ＭＳ Ｐゴシック" charset="-128"/>
              </a:defRPr>
            </a:lvl9pPr>
          </a:lstStyle>
          <a:p>
            <a:r>
              <a:rPr lang="en-GB" sz="3600" dirty="0"/>
              <a:t>Co-financing by the transferee’s family and/or Friends II</a:t>
            </a:r>
            <a:br>
              <a:rPr lang="en-GB" sz="3600" dirty="0"/>
            </a:br>
            <a:endParaRPr lang="sv-SE" sz="3600" dirty="0"/>
          </a:p>
        </p:txBody>
      </p:sp>
      <p:pic>
        <p:nvPicPr>
          <p:cNvPr id="9" name="Graphic 8" descr="Arrow: Straight">
            <a:hlinkClick r:id="rId7" action="ppaction://hlinksldjump"/>
            <a:extLst>
              <a:ext uri="{FF2B5EF4-FFF2-40B4-BE49-F238E27FC236}">
                <a16:creationId xmlns:a16="http://schemas.microsoft.com/office/drawing/2014/main" id="{10173874-3887-4546-A9E3-B16F5480207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268664" y="5936673"/>
            <a:ext cx="914400" cy="914400"/>
          </a:xfrm>
          <a:prstGeom prst="rect">
            <a:avLst/>
          </a:prstGeom>
        </p:spPr>
      </p:pic>
    </p:spTree>
    <p:extLst>
      <p:ext uri="{BB962C8B-B14F-4D97-AF65-F5344CB8AC3E}">
        <p14:creationId xmlns:p14="http://schemas.microsoft.com/office/powerpoint/2010/main" val="833658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45396" y="2867146"/>
            <a:ext cx="9979733" cy="3547200"/>
          </a:xfrm>
        </p:spPr>
        <p:txBody>
          <a:bodyPr>
            <a:normAutofit lnSpcReduction="10000"/>
          </a:bodyPr>
          <a:lstStyle/>
          <a:p>
            <a:pPr marL="342900" indent="-342900" algn="just"/>
            <a:r>
              <a:rPr lang="sv-SE" b="1" dirty="0">
                <a:solidFill>
                  <a:schemeClr val="tx1"/>
                </a:solidFill>
                <a:latin typeface="+mn-lt"/>
              </a:rPr>
              <a:t>Short </a:t>
            </a:r>
            <a:r>
              <a:rPr lang="sv-SE" b="1" dirty="0" err="1">
                <a:solidFill>
                  <a:schemeClr val="tx1"/>
                </a:solidFill>
                <a:latin typeface="+mn-lt"/>
              </a:rPr>
              <a:t>description</a:t>
            </a:r>
            <a:r>
              <a:rPr lang="sv-SE" b="1" dirty="0">
                <a:solidFill>
                  <a:schemeClr val="tx1"/>
                </a:solidFill>
                <a:latin typeface="+mn-lt"/>
              </a:rPr>
              <a:t>: </a:t>
            </a:r>
            <a:r>
              <a:rPr lang="en-GB" dirty="0">
                <a:solidFill>
                  <a:schemeClr val="tx1"/>
                </a:solidFill>
                <a:latin typeface="+mn-lt"/>
              </a:rPr>
              <a:t>An amount of money is borrowed and has to be paid back, usually together with an extra amount of money that the borrower has to pay as a charge for borrowing. Unsecured </a:t>
            </a:r>
            <a:r>
              <a:rPr lang="en-GB" dirty="0" err="1">
                <a:solidFill>
                  <a:schemeClr val="tx1"/>
                </a:solidFill>
                <a:latin typeface="+mn-lt"/>
              </a:rPr>
              <a:t>lendings</a:t>
            </a:r>
            <a:r>
              <a:rPr lang="en-GB" dirty="0">
                <a:solidFill>
                  <a:schemeClr val="tx1"/>
                </a:solidFill>
                <a:latin typeface="+mn-lt"/>
              </a:rPr>
              <a:t> generally attract higher interest rates. </a:t>
            </a:r>
          </a:p>
          <a:p>
            <a:pPr algn="just"/>
            <a:endParaRPr lang="en-GB" dirty="0">
              <a:solidFill>
                <a:schemeClr val="tx1"/>
              </a:solidFill>
              <a:latin typeface="+mn-lt"/>
            </a:endParaRPr>
          </a:p>
          <a:p>
            <a:pPr marL="342900" indent="-342900" algn="just"/>
            <a:r>
              <a:rPr lang="en-GB" b="1" dirty="0">
                <a:solidFill>
                  <a:schemeClr val="tx1"/>
                </a:solidFill>
                <a:latin typeface="+mn-lt"/>
              </a:rPr>
              <a:t>Requirements: </a:t>
            </a:r>
            <a:r>
              <a:rPr lang="en-GB" dirty="0">
                <a:solidFill>
                  <a:schemeClr val="tx1"/>
                </a:solidFill>
                <a:latin typeface="+mn-lt"/>
              </a:rPr>
              <a:t>The prospective lenders are expected to run a thorough credit assessment, taking into account all information available from the company etc. to justify the increased risk undertaken. </a:t>
            </a:r>
          </a:p>
          <a:p>
            <a:pPr algn="just"/>
            <a:endParaRPr lang="en-GB" dirty="0">
              <a:solidFill>
                <a:schemeClr val="tx1"/>
              </a:solidFill>
              <a:latin typeface="+mn-lt"/>
            </a:endParaRPr>
          </a:p>
          <a:p>
            <a:pPr marL="342900" indent="-342900" algn="just"/>
            <a:r>
              <a:rPr lang="en-GB" b="1" dirty="0">
                <a:solidFill>
                  <a:schemeClr val="tx1"/>
                </a:solidFill>
                <a:latin typeface="+mn-lt"/>
              </a:rPr>
              <a:t>Things to remember: </a:t>
            </a:r>
            <a:r>
              <a:rPr lang="en-GB" dirty="0">
                <a:solidFill>
                  <a:schemeClr val="tx1"/>
                </a:solidFill>
                <a:latin typeface="+mn-lt"/>
              </a:rPr>
              <a:t>Loans in general take time to arrange.</a:t>
            </a:r>
          </a:p>
        </p:txBody>
      </p:sp>
      <p:sp>
        <p:nvSpPr>
          <p:cNvPr id="3" name="Title 2">
            <a:extLst>
              <a:ext uri="{FF2B5EF4-FFF2-40B4-BE49-F238E27FC236}">
                <a16:creationId xmlns:a16="http://schemas.microsoft.com/office/drawing/2014/main" id="{6B170377-C308-4934-A6D6-016AC4A9B3BE}"/>
              </a:ext>
            </a:extLst>
          </p:cNvPr>
          <p:cNvSpPr>
            <a:spLocks noGrp="1"/>
          </p:cNvSpPr>
          <p:nvPr>
            <p:ph type="title"/>
          </p:nvPr>
        </p:nvSpPr>
        <p:spPr>
          <a:xfrm>
            <a:off x="916800" y="1561040"/>
            <a:ext cx="9691701" cy="1080000"/>
          </a:xfrm>
        </p:spPr>
        <p:txBody>
          <a:bodyPr vert="horz" lIns="91440" tIns="45720" rIns="91440" bIns="45720" rtlCol="0" anchor="ctr">
            <a:noAutofit/>
          </a:bodyPr>
          <a:lstStyle/>
          <a:p>
            <a:r>
              <a:rPr lang="en-GB" sz="3600" dirty="0">
                <a:solidFill>
                  <a:schemeClr val="tx2"/>
                </a:solidFill>
              </a:rPr>
              <a:t>Loan financing without guarantees I</a:t>
            </a:r>
            <a:br>
              <a:rPr lang="en-GB" sz="3600" dirty="0">
                <a:solidFill>
                  <a:schemeClr val="tx2"/>
                </a:solidFill>
              </a:rPr>
            </a:br>
            <a:endParaRPr lang="sv-SE" sz="3600" dirty="0">
              <a:solidFill>
                <a:schemeClr val="tx2"/>
              </a:solidFill>
            </a:endParaRPr>
          </a:p>
        </p:txBody>
      </p:sp>
      <p:pic>
        <p:nvPicPr>
          <p:cNvPr id="7" name="Graphic 6" descr="Arrow: Slight curve">
            <a:hlinkClick r:id="rId2" action="ppaction://hlinksldjump"/>
            <a:extLst>
              <a:ext uri="{FF2B5EF4-FFF2-40B4-BE49-F238E27FC236}">
                <a16:creationId xmlns:a16="http://schemas.microsoft.com/office/drawing/2014/main" id="{4FA05577-F797-4098-AEE0-8C6D02F696B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73520" y="5946113"/>
            <a:ext cx="914400" cy="914400"/>
          </a:xfrm>
          <a:prstGeom prst="rect">
            <a:avLst/>
          </a:prstGeom>
        </p:spPr>
      </p:pic>
    </p:spTree>
    <p:extLst>
      <p:ext uri="{BB962C8B-B14F-4D97-AF65-F5344CB8AC3E}">
        <p14:creationId xmlns:p14="http://schemas.microsoft.com/office/powerpoint/2010/main" val="2577514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46676" y="5599181"/>
            <a:ext cx="9979733" cy="569187"/>
          </a:xfrm>
        </p:spPr>
        <p:txBody>
          <a:bodyPr>
            <a:noAutofit/>
          </a:bodyPr>
          <a:lstStyle/>
          <a:p>
            <a:pPr marL="342900" indent="-342900" algn="just"/>
            <a:r>
              <a:rPr lang="en-GB" sz="1800" dirty="0">
                <a:solidFill>
                  <a:schemeClr val="tx1"/>
                </a:solidFill>
                <a:latin typeface="+mn-lt"/>
              </a:rPr>
              <a:t>EU-wide application: </a:t>
            </a:r>
            <a:r>
              <a:rPr lang="en-GB" sz="1800" dirty="0">
                <a:solidFill>
                  <a:schemeClr val="tx1"/>
                </a:solidFill>
                <a:latin typeface="+mn-lt"/>
                <a:sym typeface="Wingdings" panose="05000000000000000000" pitchFamily="2" charset="2"/>
              </a:rPr>
              <a:t></a:t>
            </a:r>
          </a:p>
          <a:p>
            <a:pPr marL="342900" indent="-342900" algn="just"/>
            <a:r>
              <a:rPr lang="en-GB" sz="1800" dirty="0">
                <a:solidFill>
                  <a:schemeClr val="tx1"/>
                </a:solidFill>
                <a:latin typeface="+mn-lt"/>
                <a:sym typeface="Wingdings" panose="05000000000000000000" pitchFamily="2" charset="2"/>
              </a:rPr>
              <a:t>Type (size) of SME business transfer: Different types of business transfers (i.e. internal and external ones).</a:t>
            </a:r>
          </a:p>
        </p:txBody>
      </p:sp>
      <p:graphicFrame>
        <p:nvGraphicFramePr>
          <p:cNvPr id="5" name="Diagram 4">
            <a:extLst>
              <a:ext uri="{FF2B5EF4-FFF2-40B4-BE49-F238E27FC236}">
                <a16:creationId xmlns:a16="http://schemas.microsoft.com/office/drawing/2014/main" id="{9FD6B470-65D5-48A1-96D2-5C3C7A6808F8}"/>
              </a:ext>
            </a:extLst>
          </p:cNvPr>
          <p:cNvGraphicFramePr/>
          <p:nvPr>
            <p:extLst>
              <p:ext uri="{D42A27DB-BD31-4B8C-83A1-F6EECF244321}">
                <p14:modId xmlns:p14="http://schemas.microsoft.com/office/powerpoint/2010/main" val="3420401718"/>
              </p:ext>
            </p:extLst>
          </p:nvPr>
        </p:nvGraphicFramePr>
        <p:xfrm>
          <a:off x="2032000" y="2835917"/>
          <a:ext cx="8128000"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2">
            <a:extLst>
              <a:ext uri="{FF2B5EF4-FFF2-40B4-BE49-F238E27FC236}">
                <a16:creationId xmlns:a16="http://schemas.microsoft.com/office/drawing/2014/main" id="{915AB8F5-C6AE-4BCC-9569-5A36381CDE4D}"/>
              </a:ext>
            </a:extLst>
          </p:cNvPr>
          <p:cNvSpPr txBox="1">
            <a:spLocks/>
          </p:cNvSpPr>
          <p:nvPr/>
        </p:nvSpPr>
        <p:spPr>
          <a:xfrm>
            <a:off x="916800" y="1547178"/>
            <a:ext cx="9979733" cy="1080000"/>
          </a:xfrm>
          <a:prstGeom prst="rect">
            <a:avLst/>
          </a:prstGeom>
        </p:spPr>
        <p:txBody>
          <a:bodyPr vert="horz" lIns="91440" tIns="45720" rIns="91440" bIns="45720" rtlCol="0" anchor="ctr">
            <a:noAutofit/>
          </a:bodyPr>
          <a:lstStyle>
            <a:lvl1pPr>
              <a:spcBef>
                <a:spcPct val="0"/>
              </a:spcBef>
              <a:buNone/>
              <a:defRPr sz="3600" cap="all" baseline="0">
                <a:ln>
                  <a:noFill/>
                </a:ln>
                <a:solidFill>
                  <a:schemeClr val="tx2"/>
                </a:solidFill>
                <a:latin typeface="+mj-lt"/>
                <a:ea typeface="+mj-ea"/>
                <a:cs typeface="+mj-cs"/>
              </a:defRPr>
            </a:lvl1pPr>
            <a:lvl2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2pPr>
            <a:lvl3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3pPr>
            <a:lvl4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4pPr>
            <a:lvl5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5pPr>
            <a:lvl6pPr marL="457200" algn="l" defTabSz="457200" rtl="0" eaLnBrk="1" fontAlgn="base" hangingPunct="1">
              <a:spcBef>
                <a:spcPct val="0"/>
              </a:spcBef>
              <a:spcAft>
                <a:spcPct val="0"/>
              </a:spcAft>
              <a:defRPr sz="800">
                <a:solidFill>
                  <a:srgbClr val="000000"/>
                </a:solidFill>
                <a:latin typeface="Arial" charset="0"/>
                <a:ea typeface="ＭＳ Ｐゴシック" charset="-128"/>
              </a:defRPr>
            </a:lvl6pPr>
            <a:lvl7pPr marL="914400" algn="l" defTabSz="457200" rtl="0" eaLnBrk="1" fontAlgn="base" hangingPunct="1">
              <a:spcBef>
                <a:spcPct val="0"/>
              </a:spcBef>
              <a:spcAft>
                <a:spcPct val="0"/>
              </a:spcAft>
              <a:defRPr sz="800">
                <a:solidFill>
                  <a:srgbClr val="000000"/>
                </a:solidFill>
                <a:latin typeface="Arial" charset="0"/>
                <a:ea typeface="ＭＳ Ｐゴシック" charset="-128"/>
              </a:defRPr>
            </a:lvl7pPr>
            <a:lvl8pPr marL="1371600" algn="l" defTabSz="457200" rtl="0" eaLnBrk="1" fontAlgn="base" hangingPunct="1">
              <a:spcBef>
                <a:spcPct val="0"/>
              </a:spcBef>
              <a:spcAft>
                <a:spcPct val="0"/>
              </a:spcAft>
              <a:defRPr sz="800">
                <a:solidFill>
                  <a:srgbClr val="000000"/>
                </a:solidFill>
                <a:latin typeface="Arial" charset="0"/>
                <a:ea typeface="ＭＳ Ｐゴシック" charset="-128"/>
              </a:defRPr>
            </a:lvl8pPr>
            <a:lvl9pPr marL="1828800" algn="l" defTabSz="457200" rtl="0" eaLnBrk="1" fontAlgn="base" hangingPunct="1">
              <a:spcBef>
                <a:spcPct val="0"/>
              </a:spcBef>
              <a:spcAft>
                <a:spcPct val="0"/>
              </a:spcAft>
              <a:defRPr sz="800">
                <a:solidFill>
                  <a:srgbClr val="000000"/>
                </a:solidFill>
                <a:latin typeface="Arial" charset="0"/>
                <a:ea typeface="ＭＳ Ｐゴシック" charset="-128"/>
              </a:defRPr>
            </a:lvl9pPr>
          </a:lstStyle>
          <a:p>
            <a:r>
              <a:rPr lang="en-GB" dirty="0"/>
              <a:t>Loan financing without guarantees II</a:t>
            </a:r>
            <a:br>
              <a:rPr lang="en-GB" dirty="0"/>
            </a:br>
            <a:endParaRPr lang="sv-SE" dirty="0"/>
          </a:p>
        </p:txBody>
      </p:sp>
      <p:pic>
        <p:nvPicPr>
          <p:cNvPr id="9" name="Graphic 8" descr="Arrow: Straight">
            <a:hlinkClick r:id="rId7" action="ppaction://hlinksldjump"/>
            <a:extLst>
              <a:ext uri="{FF2B5EF4-FFF2-40B4-BE49-F238E27FC236}">
                <a16:creationId xmlns:a16="http://schemas.microsoft.com/office/drawing/2014/main" id="{9960B357-5A38-4273-86B5-AFB83D05F73A}"/>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268664" y="5936673"/>
            <a:ext cx="914400" cy="914400"/>
          </a:xfrm>
          <a:prstGeom prst="rect">
            <a:avLst/>
          </a:prstGeom>
        </p:spPr>
      </p:pic>
    </p:spTree>
    <p:extLst>
      <p:ext uri="{BB962C8B-B14F-4D97-AF65-F5344CB8AC3E}">
        <p14:creationId xmlns:p14="http://schemas.microsoft.com/office/powerpoint/2010/main" val="2396031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37578" y="2869204"/>
            <a:ext cx="9979733" cy="3547200"/>
          </a:xfrm>
        </p:spPr>
        <p:txBody>
          <a:bodyPr>
            <a:normAutofit fontScale="92500"/>
          </a:bodyPr>
          <a:lstStyle/>
          <a:p>
            <a:pPr marL="342900" indent="-342900" algn="just"/>
            <a:r>
              <a:rPr lang="sv-SE" b="1" dirty="0">
                <a:solidFill>
                  <a:schemeClr val="tx1"/>
                </a:solidFill>
                <a:latin typeface="+mn-lt"/>
              </a:rPr>
              <a:t>Short </a:t>
            </a:r>
            <a:r>
              <a:rPr lang="sv-SE" b="1" dirty="0" err="1">
                <a:solidFill>
                  <a:schemeClr val="tx1"/>
                </a:solidFill>
                <a:latin typeface="+mn-lt"/>
              </a:rPr>
              <a:t>description</a:t>
            </a:r>
            <a:r>
              <a:rPr lang="sv-SE" b="1" dirty="0">
                <a:solidFill>
                  <a:schemeClr val="tx1"/>
                </a:solidFill>
                <a:latin typeface="+mn-lt"/>
              </a:rPr>
              <a:t>: </a:t>
            </a:r>
            <a:r>
              <a:rPr lang="en-GB" dirty="0">
                <a:solidFill>
                  <a:schemeClr val="tx1"/>
                </a:solidFill>
                <a:latin typeface="+mn-lt"/>
              </a:rPr>
              <a:t>An amount of money is borrowed and has to be paid back, usually together with an extra amount of money that the borrower has to pay as a charge for borrowing. Loans secured against assets are likely to attract lower interest rates. </a:t>
            </a:r>
          </a:p>
          <a:p>
            <a:pPr marL="342900" indent="-342900" algn="just"/>
            <a:r>
              <a:rPr lang="en-GB" b="1" dirty="0">
                <a:solidFill>
                  <a:schemeClr val="tx1"/>
                </a:solidFill>
                <a:latin typeface="+mn-lt"/>
              </a:rPr>
              <a:t>Requirements: </a:t>
            </a:r>
            <a:r>
              <a:rPr lang="en-GB" dirty="0">
                <a:solidFill>
                  <a:schemeClr val="tx1"/>
                </a:solidFill>
                <a:latin typeface="+mn-lt"/>
              </a:rPr>
              <a:t>The prospective lenders usually run a credit assessment, taking into account all information available from the company etc. The analysis of the management capabilities is a critical factor (a clear vision needs to be demonstrated based on a credible business plan). </a:t>
            </a:r>
          </a:p>
          <a:p>
            <a:pPr marL="342900" indent="-342900" algn="just"/>
            <a:r>
              <a:rPr lang="en-GB" b="1" dirty="0">
                <a:solidFill>
                  <a:schemeClr val="tx1"/>
                </a:solidFill>
                <a:latin typeface="+mn-lt"/>
              </a:rPr>
              <a:t>Things to remember: </a:t>
            </a:r>
            <a:r>
              <a:rPr lang="en-GB" dirty="0">
                <a:solidFill>
                  <a:schemeClr val="tx1"/>
                </a:solidFill>
                <a:latin typeface="+mn-lt"/>
              </a:rPr>
              <a:t>Most banks and non-banks prefer to lend to established businesses with a stable and positive cash flow history, particularly if they can provide collateral or a personal guarantee.</a:t>
            </a:r>
          </a:p>
        </p:txBody>
      </p:sp>
      <p:sp>
        <p:nvSpPr>
          <p:cNvPr id="3" name="Title 2">
            <a:extLst>
              <a:ext uri="{FF2B5EF4-FFF2-40B4-BE49-F238E27FC236}">
                <a16:creationId xmlns:a16="http://schemas.microsoft.com/office/drawing/2014/main" id="{6B170377-C308-4934-A6D6-016AC4A9B3BE}"/>
              </a:ext>
            </a:extLst>
          </p:cNvPr>
          <p:cNvSpPr>
            <a:spLocks noGrp="1"/>
          </p:cNvSpPr>
          <p:nvPr>
            <p:ph type="title"/>
          </p:nvPr>
        </p:nvSpPr>
        <p:spPr>
          <a:xfrm>
            <a:off x="930654" y="1561038"/>
            <a:ext cx="9691701" cy="1080000"/>
          </a:xfrm>
        </p:spPr>
        <p:txBody>
          <a:bodyPr vert="horz" lIns="91440" tIns="45720" rIns="91440" bIns="45720" rtlCol="0" anchor="ctr">
            <a:noAutofit/>
          </a:bodyPr>
          <a:lstStyle/>
          <a:p>
            <a:r>
              <a:rPr lang="en-GB" sz="3600" dirty="0">
                <a:solidFill>
                  <a:schemeClr val="tx2"/>
                </a:solidFill>
              </a:rPr>
              <a:t>Loan financing with guarantees I</a:t>
            </a:r>
            <a:br>
              <a:rPr lang="en-GB" sz="3600" dirty="0">
                <a:solidFill>
                  <a:schemeClr val="tx2"/>
                </a:solidFill>
              </a:rPr>
            </a:br>
            <a:endParaRPr lang="sv-SE" sz="3600" dirty="0">
              <a:solidFill>
                <a:schemeClr val="tx2"/>
              </a:solidFill>
            </a:endParaRPr>
          </a:p>
        </p:txBody>
      </p:sp>
      <p:pic>
        <p:nvPicPr>
          <p:cNvPr id="6" name="Graphic 5" descr="Arrow: Slight curve">
            <a:hlinkClick r:id="rId2" action="ppaction://hlinksldjump"/>
            <a:extLst>
              <a:ext uri="{FF2B5EF4-FFF2-40B4-BE49-F238E27FC236}">
                <a16:creationId xmlns:a16="http://schemas.microsoft.com/office/drawing/2014/main" id="{A6AB9C80-6D5D-417A-9F64-377B7D5C90A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73520" y="5946113"/>
            <a:ext cx="914400" cy="914400"/>
          </a:xfrm>
          <a:prstGeom prst="rect">
            <a:avLst/>
          </a:prstGeom>
        </p:spPr>
      </p:pic>
    </p:spTree>
    <p:extLst>
      <p:ext uri="{BB962C8B-B14F-4D97-AF65-F5344CB8AC3E}">
        <p14:creationId xmlns:p14="http://schemas.microsoft.com/office/powerpoint/2010/main" val="4145732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37798" y="5842946"/>
            <a:ext cx="9979733" cy="569187"/>
          </a:xfrm>
        </p:spPr>
        <p:txBody>
          <a:bodyPr>
            <a:noAutofit/>
          </a:bodyPr>
          <a:lstStyle/>
          <a:p>
            <a:pPr marL="285750" indent="-285750" algn="just"/>
            <a:r>
              <a:rPr lang="en-GB" sz="1800" dirty="0">
                <a:solidFill>
                  <a:schemeClr val="tx1"/>
                </a:solidFill>
                <a:latin typeface="+mn-lt"/>
              </a:rPr>
              <a:t>EU-wide application: </a:t>
            </a:r>
            <a:r>
              <a:rPr lang="en-GB" sz="1800" dirty="0">
                <a:solidFill>
                  <a:schemeClr val="tx1"/>
                </a:solidFill>
                <a:latin typeface="+mn-lt"/>
                <a:sym typeface="Wingdings" panose="05000000000000000000" pitchFamily="2" charset="2"/>
              </a:rPr>
              <a:t></a:t>
            </a:r>
          </a:p>
          <a:p>
            <a:pPr marL="285750" indent="-285750" algn="just"/>
            <a:r>
              <a:rPr lang="en-GB" sz="1800" dirty="0">
                <a:solidFill>
                  <a:schemeClr val="tx1"/>
                </a:solidFill>
                <a:latin typeface="+mn-lt"/>
                <a:sym typeface="Wingdings" panose="05000000000000000000" pitchFamily="2" charset="2"/>
              </a:rPr>
              <a:t>Type (size) of SME business transfer: Different types of business transfers (i.e. internal and external ones).</a:t>
            </a:r>
          </a:p>
        </p:txBody>
      </p:sp>
      <p:graphicFrame>
        <p:nvGraphicFramePr>
          <p:cNvPr id="5" name="Diagram 4">
            <a:extLst>
              <a:ext uri="{FF2B5EF4-FFF2-40B4-BE49-F238E27FC236}">
                <a16:creationId xmlns:a16="http://schemas.microsoft.com/office/drawing/2014/main" id="{9FD6B470-65D5-48A1-96D2-5C3C7A6808F8}"/>
              </a:ext>
            </a:extLst>
          </p:cNvPr>
          <p:cNvGraphicFramePr/>
          <p:nvPr>
            <p:extLst>
              <p:ext uri="{D42A27DB-BD31-4B8C-83A1-F6EECF244321}">
                <p14:modId xmlns:p14="http://schemas.microsoft.com/office/powerpoint/2010/main" val="2444994959"/>
              </p:ext>
            </p:extLst>
          </p:nvPr>
        </p:nvGraphicFramePr>
        <p:xfrm>
          <a:off x="2032000" y="2422219"/>
          <a:ext cx="8128000" cy="338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2">
            <a:extLst>
              <a:ext uri="{FF2B5EF4-FFF2-40B4-BE49-F238E27FC236}">
                <a16:creationId xmlns:a16="http://schemas.microsoft.com/office/drawing/2014/main" id="{915AB8F5-C6AE-4BCC-9569-5A36381CDE4D}"/>
              </a:ext>
            </a:extLst>
          </p:cNvPr>
          <p:cNvSpPr txBox="1">
            <a:spLocks/>
          </p:cNvSpPr>
          <p:nvPr/>
        </p:nvSpPr>
        <p:spPr>
          <a:xfrm>
            <a:off x="944509" y="1561043"/>
            <a:ext cx="11035851" cy="1080000"/>
          </a:xfrm>
          <a:prstGeom prst="rect">
            <a:avLst/>
          </a:prstGeom>
        </p:spPr>
        <p:txBody>
          <a:bodyPr vert="horz" lIns="91440" tIns="45720" rIns="91440" bIns="45720" rtlCol="0" anchor="ctr">
            <a:noAutofit/>
          </a:bodyPr>
          <a:lstStyle>
            <a:lvl1pPr>
              <a:spcBef>
                <a:spcPct val="0"/>
              </a:spcBef>
              <a:buNone/>
              <a:defRPr sz="3600" cap="all" baseline="0">
                <a:ln>
                  <a:noFill/>
                </a:ln>
                <a:solidFill>
                  <a:schemeClr val="tx2"/>
                </a:solidFill>
                <a:latin typeface="+mj-lt"/>
                <a:ea typeface="+mj-ea"/>
                <a:cs typeface="+mj-cs"/>
              </a:defRPr>
            </a:lvl1pPr>
            <a:lvl2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2pPr>
            <a:lvl3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3pPr>
            <a:lvl4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4pPr>
            <a:lvl5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5pPr>
            <a:lvl6pPr marL="457200" algn="l" defTabSz="457200" rtl="0" eaLnBrk="1" fontAlgn="base" hangingPunct="1">
              <a:spcBef>
                <a:spcPct val="0"/>
              </a:spcBef>
              <a:spcAft>
                <a:spcPct val="0"/>
              </a:spcAft>
              <a:defRPr sz="800">
                <a:solidFill>
                  <a:srgbClr val="000000"/>
                </a:solidFill>
                <a:latin typeface="Arial" charset="0"/>
                <a:ea typeface="ＭＳ Ｐゴシック" charset="-128"/>
              </a:defRPr>
            </a:lvl6pPr>
            <a:lvl7pPr marL="914400" algn="l" defTabSz="457200" rtl="0" eaLnBrk="1" fontAlgn="base" hangingPunct="1">
              <a:spcBef>
                <a:spcPct val="0"/>
              </a:spcBef>
              <a:spcAft>
                <a:spcPct val="0"/>
              </a:spcAft>
              <a:defRPr sz="800">
                <a:solidFill>
                  <a:srgbClr val="000000"/>
                </a:solidFill>
                <a:latin typeface="Arial" charset="0"/>
                <a:ea typeface="ＭＳ Ｐゴシック" charset="-128"/>
              </a:defRPr>
            </a:lvl7pPr>
            <a:lvl8pPr marL="1371600" algn="l" defTabSz="457200" rtl="0" eaLnBrk="1" fontAlgn="base" hangingPunct="1">
              <a:spcBef>
                <a:spcPct val="0"/>
              </a:spcBef>
              <a:spcAft>
                <a:spcPct val="0"/>
              </a:spcAft>
              <a:defRPr sz="800">
                <a:solidFill>
                  <a:srgbClr val="000000"/>
                </a:solidFill>
                <a:latin typeface="Arial" charset="0"/>
                <a:ea typeface="ＭＳ Ｐゴシック" charset="-128"/>
              </a:defRPr>
            </a:lvl8pPr>
            <a:lvl9pPr marL="1828800" algn="l" defTabSz="457200" rtl="0" eaLnBrk="1" fontAlgn="base" hangingPunct="1">
              <a:spcBef>
                <a:spcPct val="0"/>
              </a:spcBef>
              <a:spcAft>
                <a:spcPct val="0"/>
              </a:spcAft>
              <a:defRPr sz="800">
                <a:solidFill>
                  <a:srgbClr val="000000"/>
                </a:solidFill>
                <a:latin typeface="Arial" charset="0"/>
                <a:ea typeface="ＭＳ Ｐゴシック" charset="-128"/>
              </a:defRPr>
            </a:lvl9pPr>
          </a:lstStyle>
          <a:p>
            <a:r>
              <a:rPr lang="en-GB" dirty="0"/>
              <a:t>Loan financing with guarantees II</a:t>
            </a:r>
            <a:br>
              <a:rPr lang="en-GB" dirty="0"/>
            </a:br>
            <a:endParaRPr lang="sv-SE" dirty="0"/>
          </a:p>
        </p:txBody>
      </p:sp>
      <p:pic>
        <p:nvPicPr>
          <p:cNvPr id="9" name="Graphic 8" descr="Arrow: Straight">
            <a:hlinkClick r:id="rId7" action="ppaction://hlinksldjump"/>
            <a:extLst>
              <a:ext uri="{FF2B5EF4-FFF2-40B4-BE49-F238E27FC236}">
                <a16:creationId xmlns:a16="http://schemas.microsoft.com/office/drawing/2014/main" id="{33508A4D-C90B-4158-B5F0-DB744E6F4B37}"/>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268664" y="5936673"/>
            <a:ext cx="914400" cy="914400"/>
          </a:xfrm>
          <a:prstGeom prst="rect">
            <a:avLst/>
          </a:prstGeom>
        </p:spPr>
      </p:pic>
    </p:spTree>
    <p:extLst>
      <p:ext uri="{BB962C8B-B14F-4D97-AF65-F5344CB8AC3E}">
        <p14:creationId xmlns:p14="http://schemas.microsoft.com/office/powerpoint/2010/main" val="3247590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49297" y="2843401"/>
            <a:ext cx="9979733" cy="3547200"/>
          </a:xfrm>
        </p:spPr>
        <p:txBody>
          <a:bodyPr>
            <a:normAutofit/>
          </a:bodyPr>
          <a:lstStyle/>
          <a:p>
            <a:pPr marL="342900" indent="-342900" algn="just"/>
            <a:r>
              <a:rPr lang="sv-SE" b="1" dirty="0">
                <a:solidFill>
                  <a:schemeClr val="tx1"/>
                </a:solidFill>
                <a:latin typeface="+mn-lt"/>
              </a:rPr>
              <a:t>Short </a:t>
            </a:r>
            <a:r>
              <a:rPr lang="sv-SE" b="1" dirty="0" err="1">
                <a:solidFill>
                  <a:schemeClr val="tx1"/>
                </a:solidFill>
                <a:latin typeface="+mn-lt"/>
              </a:rPr>
              <a:t>description</a:t>
            </a:r>
            <a:r>
              <a:rPr lang="sv-SE" b="1" dirty="0">
                <a:solidFill>
                  <a:schemeClr val="tx1"/>
                </a:solidFill>
                <a:latin typeface="+mn-lt"/>
              </a:rPr>
              <a:t>: </a:t>
            </a:r>
            <a:r>
              <a:rPr lang="en-GB" dirty="0">
                <a:solidFill>
                  <a:schemeClr val="tx1"/>
                </a:solidFill>
                <a:latin typeface="+mn-lt"/>
              </a:rPr>
              <a:t>Financing is provided by individual employees or a group of employees (group of executives/managers). </a:t>
            </a:r>
          </a:p>
          <a:p>
            <a:pPr algn="just"/>
            <a:endParaRPr lang="en-GB" sz="1200" dirty="0">
              <a:solidFill>
                <a:schemeClr val="tx1"/>
              </a:solidFill>
              <a:latin typeface="+mn-lt"/>
            </a:endParaRPr>
          </a:p>
          <a:p>
            <a:pPr marL="342900" indent="-342900" algn="just"/>
            <a:r>
              <a:rPr lang="en-GB" b="1" dirty="0">
                <a:solidFill>
                  <a:schemeClr val="tx1"/>
                </a:solidFill>
                <a:latin typeface="+mn-lt"/>
              </a:rPr>
              <a:t>Requirements: </a:t>
            </a:r>
            <a:r>
              <a:rPr lang="en-GB" dirty="0">
                <a:solidFill>
                  <a:schemeClr val="tx1"/>
                </a:solidFill>
                <a:latin typeface="+mn-lt"/>
              </a:rPr>
              <a:t>The length of the contract (the agreement) should be fixed in writing to avoid any conflicts between the partners due to different expectations etc.</a:t>
            </a:r>
          </a:p>
          <a:p>
            <a:pPr algn="just"/>
            <a:endParaRPr lang="en-GB" sz="1200" b="1" dirty="0">
              <a:solidFill>
                <a:schemeClr val="tx1"/>
              </a:solidFill>
              <a:latin typeface="+mn-lt"/>
            </a:endParaRPr>
          </a:p>
          <a:p>
            <a:pPr marL="342900" indent="-342900" algn="just"/>
            <a:r>
              <a:rPr lang="en-GB" b="1" dirty="0">
                <a:solidFill>
                  <a:schemeClr val="tx1"/>
                </a:solidFill>
                <a:latin typeface="+mn-lt"/>
              </a:rPr>
              <a:t>Things to remember: </a:t>
            </a:r>
            <a:r>
              <a:rPr lang="en-GB" dirty="0">
                <a:solidFill>
                  <a:schemeClr val="tx1"/>
                </a:solidFill>
                <a:latin typeface="+mn-lt"/>
              </a:rPr>
              <a:t>Increased pressure on the company (its organization members) to earn money to repay the individuals' own funds.</a:t>
            </a:r>
          </a:p>
        </p:txBody>
      </p:sp>
      <p:sp>
        <p:nvSpPr>
          <p:cNvPr id="3" name="Title 2">
            <a:extLst>
              <a:ext uri="{FF2B5EF4-FFF2-40B4-BE49-F238E27FC236}">
                <a16:creationId xmlns:a16="http://schemas.microsoft.com/office/drawing/2014/main" id="{6B170377-C308-4934-A6D6-016AC4A9B3BE}"/>
              </a:ext>
            </a:extLst>
          </p:cNvPr>
          <p:cNvSpPr>
            <a:spLocks noGrp="1"/>
          </p:cNvSpPr>
          <p:nvPr>
            <p:ph type="title"/>
          </p:nvPr>
        </p:nvSpPr>
        <p:spPr>
          <a:xfrm>
            <a:off x="916800" y="1559037"/>
            <a:ext cx="9691701" cy="1080000"/>
          </a:xfrm>
        </p:spPr>
        <p:txBody>
          <a:bodyPr vert="horz" lIns="91440" tIns="45720" rIns="91440" bIns="45720" rtlCol="0" anchor="ctr">
            <a:noAutofit/>
          </a:bodyPr>
          <a:lstStyle/>
          <a:p>
            <a:r>
              <a:rPr lang="en-GB" sz="3600" dirty="0">
                <a:solidFill>
                  <a:schemeClr val="tx2"/>
                </a:solidFill>
              </a:rPr>
              <a:t>Financing by employees I</a:t>
            </a:r>
            <a:br>
              <a:rPr lang="en-GB" sz="3600" dirty="0">
                <a:solidFill>
                  <a:schemeClr val="tx2"/>
                </a:solidFill>
              </a:rPr>
            </a:br>
            <a:endParaRPr lang="sv-SE" sz="3600" dirty="0">
              <a:solidFill>
                <a:schemeClr val="tx2"/>
              </a:solidFill>
            </a:endParaRPr>
          </a:p>
        </p:txBody>
      </p:sp>
      <p:pic>
        <p:nvPicPr>
          <p:cNvPr id="6" name="Graphic 5" descr="Arrow: Slight curve">
            <a:hlinkClick r:id="rId2" action="ppaction://hlinksldjump"/>
            <a:extLst>
              <a:ext uri="{FF2B5EF4-FFF2-40B4-BE49-F238E27FC236}">
                <a16:creationId xmlns:a16="http://schemas.microsoft.com/office/drawing/2014/main" id="{0762ADA2-7498-4218-B4B7-C1E6C16CE6D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73520" y="5946113"/>
            <a:ext cx="914400" cy="914400"/>
          </a:xfrm>
          <a:prstGeom prst="rect">
            <a:avLst/>
          </a:prstGeom>
        </p:spPr>
      </p:pic>
    </p:spTree>
    <p:extLst>
      <p:ext uri="{BB962C8B-B14F-4D97-AF65-F5344CB8AC3E}">
        <p14:creationId xmlns:p14="http://schemas.microsoft.com/office/powerpoint/2010/main" val="4121339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46676" y="5601807"/>
            <a:ext cx="9979733" cy="569187"/>
          </a:xfrm>
        </p:spPr>
        <p:txBody>
          <a:bodyPr>
            <a:normAutofit/>
          </a:bodyPr>
          <a:lstStyle/>
          <a:p>
            <a:pPr marL="285750" indent="-285750" algn="just"/>
            <a:r>
              <a:rPr lang="en-GB" sz="1800" dirty="0">
                <a:solidFill>
                  <a:schemeClr val="tx1"/>
                </a:solidFill>
                <a:latin typeface="+mn-lt"/>
              </a:rPr>
              <a:t>EU-wide application: </a:t>
            </a:r>
            <a:r>
              <a:rPr lang="en-GB" sz="1800" dirty="0">
                <a:solidFill>
                  <a:schemeClr val="tx1"/>
                </a:solidFill>
                <a:latin typeface="+mn-lt"/>
                <a:sym typeface="Wingdings" panose="05000000000000000000" pitchFamily="2" charset="2"/>
              </a:rPr>
              <a:t></a:t>
            </a:r>
          </a:p>
          <a:p>
            <a:pPr marL="285750" indent="-285750" algn="just"/>
            <a:r>
              <a:rPr lang="en-GB" sz="1800" dirty="0">
                <a:solidFill>
                  <a:schemeClr val="tx1"/>
                </a:solidFill>
                <a:latin typeface="+mn-lt"/>
                <a:sym typeface="Wingdings" panose="05000000000000000000" pitchFamily="2" charset="2"/>
              </a:rPr>
              <a:t>Type (size) of SME business transfer: Financially smaller business transfers</a:t>
            </a:r>
          </a:p>
        </p:txBody>
      </p:sp>
      <p:graphicFrame>
        <p:nvGraphicFramePr>
          <p:cNvPr id="5" name="Diagram 4">
            <a:extLst>
              <a:ext uri="{FF2B5EF4-FFF2-40B4-BE49-F238E27FC236}">
                <a16:creationId xmlns:a16="http://schemas.microsoft.com/office/drawing/2014/main" id="{9FD6B470-65D5-48A1-96D2-5C3C7A6808F8}"/>
              </a:ext>
            </a:extLst>
          </p:cNvPr>
          <p:cNvGraphicFramePr/>
          <p:nvPr>
            <p:extLst>
              <p:ext uri="{D42A27DB-BD31-4B8C-83A1-F6EECF244321}">
                <p14:modId xmlns:p14="http://schemas.microsoft.com/office/powerpoint/2010/main" val="3681618361"/>
              </p:ext>
            </p:extLst>
          </p:nvPr>
        </p:nvGraphicFramePr>
        <p:xfrm>
          <a:off x="2032000" y="2527278"/>
          <a:ext cx="8128000" cy="28841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2">
            <a:extLst>
              <a:ext uri="{FF2B5EF4-FFF2-40B4-BE49-F238E27FC236}">
                <a16:creationId xmlns:a16="http://schemas.microsoft.com/office/drawing/2014/main" id="{915AB8F5-C6AE-4BCC-9569-5A36381CDE4D}"/>
              </a:ext>
            </a:extLst>
          </p:cNvPr>
          <p:cNvSpPr txBox="1">
            <a:spLocks/>
          </p:cNvSpPr>
          <p:nvPr/>
        </p:nvSpPr>
        <p:spPr>
          <a:xfrm>
            <a:off x="930655" y="1559041"/>
            <a:ext cx="11035851" cy="1080000"/>
          </a:xfrm>
          <a:prstGeom prst="rect">
            <a:avLst/>
          </a:prstGeom>
        </p:spPr>
        <p:txBody>
          <a:bodyPr vert="horz" lIns="91440" tIns="45720" rIns="91440" bIns="45720" rtlCol="0" anchor="ctr">
            <a:noAutofit/>
          </a:bodyPr>
          <a:lstStyle>
            <a:lvl1pPr>
              <a:spcBef>
                <a:spcPct val="0"/>
              </a:spcBef>
              <a:buNone/>
              <a:defRPr sz="3600" cap="all" baseline="0">
                <a:ln>
                  <a:noFill/>
                </a:ln>
                <a:solidFill>
                  <a:schemeClr val="tx2"/>
                </a:solidFill>
                <a:latin typeface="+mj-lt"/>
                <a:ea typeface="+mj-ea"/>
                <a:cs typeface="+mj-cs"/>
              </a:defRPr>
            </a:lvl1pPr>
            <a:lvl2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2pPr>
            <a:lvl3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3pPr>
            <a:lvl4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4pPr>
            <a:lvl5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5pPr>
            <a:lvl6pPr marL="457200" algn="l" defTabSz="457200" rtl="0" eaLnBrk="1" fontAlgn="base" hangingPunct="1">
              <a:spcBef>
                <a:spcPct val="0"/>
              </a:spcBef>
              <a:spcAft>
                <a:spcPct val="0"/>
              </a:spcAft>
              <a:defRPr sz="800">
                <a:solidFill>
                  <a:srgbClr val="000000"/>
                </a:solidFill>
                <a:latin typeface="Arial" charset="0"/>
                <a:ea typeface="ＭＳ Ｐゴシック" charset="-128"/>
              </a:defRPr>
            </a:lvl6pPr>
            <a:lvl7pPr marL="914400" algn="l" defTabSz="457200" rtl="0" eaLnBrk="1" fontAlgn="base" hangingPunct="1">
              <a:spcBef>
                <a:spcPct val="0"/>
              </a:spcBef>
              <a:spcAft>
                <a:spcPct val="0"/>
              </a:spcAft>
              <a:defRPr sz="800">
                <a:solidFill>
                  <a:srgbClr val="000000"/>
                </a:solidFill>
                <a:latin typeface="Arial" charset="0"/>
                <a:ea typeface="ＭＳ Ｐゴシック" charset="-128"/>
              </a:defRPr>
            </a:lvl7pPr>
            <a:lvl8pPr marL="1371600" algn="l" defTabSz="457200" rtl="0" eaLnBrk="1" fontAlgn="base" hangingPunct="1">
              <a:spcBef>
                <a:spcPct val="0"/>
              </a:spcBef>
              <a:spcAft>
                <a:spcPct val="0"/>
              </a:spcAft>
              <a:defRPr sz="800">
                <a:solidFill>
                  <a:srgbClr val="000000"/>
                </a:solidFill>
                <a:latin typeface="Arial" charset="0"/>
                <a:ea typeface="ＭＳ Ｐゴシック" charset="-128"/>
              </a:defRPr>
            </a:lvl8pPr>
            <a:lvl9pPr marL="1828800" algn="l" defTabSz="457200" rtl="0" eaLnBrk="1" fontAlgn="base" hangingPunct="1">
              <a:spcBef>
                <a:spcPct val="0"/>
              </a:spcBef>
              <a:spcAft>
                <a:spcPct val="0"/>
              </a:spcAft>
              <a:defRPr sz="800">
                <a:solidFill>
                  <a:srgbClr val="000000"/>
                </a:solidFill>
                <a:latin typeface="Arial" charset="0"/>
                <a:ea typeface="ＭＳ Ｐゴシック" charset="-128"/>
              </a:defRPr>
            </a:lvl9pPr>
          </a:lstStyle>
          <a:p>
            <a:r>
              <a:rPr lang="en-GB" dirty="0"/>
              <a:t>Financing by employees II</a:t>
            </a:r>
            <a:br>
              <a:rPr lang="en-GB" dirty="0"/>
            </a:br>
            <a:endParaRPr lang="sv-SE" dirty="0"/>
          </a:p>
        </p:txBody>
      </p:sp>
      <p:pic>
        <p:nvPicPr>
          <p:cNvPr id="9" name="Graphic 8" descr="Arrow: Straight">
            <a:hlinkClick r:id="rId7" action="ppaction://hlinksldjump"/>
            <a:extLst>
              <a:ext uri="{FF2B5EF4-FFF2-40B4-BE49-F238E27FC236}">
                <a16:creationId xmlns:a16="http://schemas.microsoft.com/office/drawing/2014/main" id="{E4367086-45B6-458C-9EC1-D099A055E03A}"/>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268664" y="5936673"/>
            <a:ext cx="914400" cy="914400"/>
          </a:xfrm>
          <a:prstGeom prst="rect">
            <a:avLst/>
          </a:prstGeom>
        </p:spPr>
      </p:pic>
    </p:spTree>
    <p:extLst>
      <p:ext uri="{BB962C8B-B14F-4D97-AF65-F5344CB8AC3E}">
        <p14:creationId xmlns:p14="http://schemas.microsoft.com/office/powerpoint/2010/main" val="257462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41495" y="2714778"/>
            <a:ext cx="9979733" cy="3547200"/>
          </a:xfrm>
        </p:spPr>
        <p:txBody>
          <a:bodyPr>
            <a:normAutofit fontScale="92500" lnSpcReduction="20000"/>
          </a:bodyPr>
          <a:lstStyle/>
          <a:p>
            <a:pPr marL="342900" indent="-342900" algn="just"/>
            <a:r>
              <a:rPr lang="sv-SE" b="1" dirty="0">
                <a:solidFill>
                  <a:schemeClr val="tx1"/>
                </a:solidFill>
                <a:latin typeface="+mn-lt"/>
              </a:rPr>
              <a:t>Short </a:t>
            </a:r>
            <a:r>
              <a:rPr lang="sv-SE" b="1" dirty="0" err="1">
                <a:solidFill>
                  <a:schemeClr val="tx1"/>
                </a:solidFill>
                <a:latin typeface="+mn-lt"/>
              </a:rPr>
              <a:t>description</a:t>
            </a:r>
            <a:r>
              <a:rPr lang="sv-SE" b="1" dirty="0">
                <a:solidFill>
                  <a:schemeClr val="tx1"/>
                </a:solidFill>
                <a:latin typeface="+mn-lt"/>
              </a:rPr>
              <a:t>: </a:t>
            </a:r>
            <a:r>
              <a:rPr lang="en-GB" dirty="0">
                <a:solidFill>
                  <a:schemeClr val="tx1"/>
                </a:solidFill>
                <a:latin typeface="+mn-lt"/>
              </a:rPr>
              <a:t>Partial funding is provided by the state or a (stately-run) business support organization aimed at supporting companies in different stages of development.</a:t>
            </a:r>
          </a:p>
          <a:p>
            <a:pPr algn="just"/>
            <a:endParaRPr lang="en-GB" dirty="0">
              <a:solidFill>
                <a:schemeClr val="tx1"/>
              </a:solidFill>
              <a:latin typeface="+mn-lt"/>
            </a:endParaRPr>
          </a:p>
          <a:p>
            <a:pPr marL="342900" indent="-342900" algn="just"/>
            <a:r>
              <a:rPr lang="en-GB" b="1" dirty="0">
                <a:solidFill>
                  <a:schemeClr val="tx1"/>
                </a:solidFill>
                <a:latin typeface="+mn-lt"/>
              </a:rPr>
              <a:t>Requirements: </a:t>
            </a:r>
            <a:r>
              <a:rPr lang="en-GB" dirty="0">
                <a:solidFill>
                  <a:schemeClr val="tx1"/>
                </a:solidFill>
                <a:latin typeface="+mn-lt"/>
              </a:rPr>
              <a:t>Financing will depend on a number of different factors (e.g. vision behind the takeover, manager capacities, decent business plan etc.). Programmes and requirements vary from country to country. The number of options available depends on the country's in question attitude towards business support.  </a:t>
            </a:r>
          </a:p>
          <a:p>
            <a:pPr algn="just"/>
            <a:endParaRPr lang="en-GB" b="1" dirty="0">
              <a:solidFill>
                <a:schemeClr val="tx1"/>
              </a:solidFill>
              <a:latin typeface="+mn-lt"/>
            </a:endParaRPr>
          </a:p>
          <a:p>
            <a:pPr marL="342900" indent="-342900" algn="just"/>
            <a:r>
              <a:rPr lang="en-GB" b="1" dirty="0">
                <a:solidFill>
                  <a:schemeClr val="tx1"/>
                </a:solidFill>
                <a:latin typeface="+mn-lt"/>
              </a:rPr>
              <a:t>Things to remember: </a:t>
            </a:r>
            <a:r>
              <a:rPr lang="en-GB" dirty="0">
                <a:solidFill>
                  <a:schemeClr val="tx1"/>
                </a:solidFill>
                <a:latin typeface="+mn-lt"/>
              </a:rPr>
              <a:t>Takes time to arrange, in-depth understanding and overview of the different programmes available is needed to identify the best one for the business transfer solution in question. </a:t>
            </a:r>
          </a:p>
        </p:txBody>
      </p:sp>
      <p:sp>
        <p:nvSpPr>
          <p:cNvPr id="3" name="Title 2">
            <a:extLst>
              <a:ext uri="{FF2B5EF4-FFF2-40B4-BE49-F238E27FC236}">
                <a16:creationId xmlns:a16="http://schemas.microsoft.com/office/drawing/2014/main" id="{6B170377-C308-4934-A6D6-016AC4A9B3BE}"/>
              </a:ext>
            </a:extLst>
          </p:cNvPr>
          <p:cNvSpPr>
            <a:spLocks noGrp="1"/>
          </p:cNvSpPr>
          <p:nvPr>
            <p:ph type="title"/>
          </p:nvPr>
        </p:nvSpPr>
        <p:spPr>
          <a:xfrm>
            <a:off x="916800" y="1559038"/>
            <a:ext cx="9691701" cy="1080000"/>
          </a:xfrm>
        </p:spPr>
        <p:txBody>
          <a:bodyPr vert="horz" lIns="91440" tIns="45720" rIns="91440" bIns="45720" rtlCol="0" anchor="ctr">
            <a:noAutofit/>
          </a:bodyPr>
          <a:lstStyle/>
          <a:p>
            <a:r>
              <a:rPr lang="en-GB" sz="3600" dirty="0">
                <a:solidFill>
                  <a:schemeClr val="tx2"/>
                </a:solidFill>
              </a:rPr>
              <a:t>Partial public funding I</a:t>
            </a:r>
            <a:br>
              <a:rPr lang="en-GB" sz="3600" dirty="0">
                <a:solidFill>
                  <a:schemeClr val="tx2"/>
                </a:solidFill>
              </a:rPr>
            </a:br>
            <a:endParaRPr lang="sv-SE" sz="3600" dirty="0">
              <a:solidFill>
                <a:schemeClr val="tx2"/>
              </a:solidFill>
            </a:endParaRPr>
          </a:p>
        </p:txBody>
      </p:sp>
      <p:pic>
        <p:nvPicPr>
          <p:cNvPr id="6" name="Graphic 5" descr="Arrow: Slight curve">
            <a:hlinkClick r:id="rId2" action="ppaction://hlinksldjump"/>
            <a:extLst>
              <a:ext uri="{FF2B5EF4-FFF2-40B4-BE49-F238E27FC236}">
                <a16:creationId xmlns:a16="http://schemas.microsoft.com/office/drawing/2014/main" id="{263ADBAD-C5E4-4637-9EE4-0BD9D4F2582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73520" y="5946113"/>
            <a:ext cx="914400" cy="914400"/>
          </a:xfrm>
          <a:prstGeom prst="rect">
            <a:avLst/>
          </a:prstGeom>
        </p:spPr>
      </p:pic>
    </p:spTree>
    <p:extLst>
      <p:ext uri="{BB962C8B-B14F-4D97-AF65-F5344CB8AC3E}">
        <p14:creationId xmlns:p14="http://schemas.microsoft.com/office/powerpoint/2010/main" val="2998027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46676" y="5609573"/>
            <a:ext cx="9979733" cy="569187"/>
          </a:xfrm>
        </p:spPr>
        <p:txBody>
          <a:bodyPr>
            <a:noAutofit/>
          </a:bodyPr>
          <a:lstStyle/>
          <a:p>
            <a:pPr marL="342900" indent="-342900" algn="just"/>
            <a:r>
              <a:rPr lang="en-GB" sz="1800" dirty="0">
                <a:solidFill>
                  <a:schemeClr val="tx1"/>
                </a:solidFill>
                <a:latin typeface="+mn-lt"/>
              </a:rPr>
              <a:t>EU-wide application: </a:t>
            </a:r>
            <a:r>
              <a:rPr lang="en-GB" sz="1800" dirty="0">
                <a:solidFill>
                  <a:schemeClr val="tx1"/>
                </a:solidFill>
                <a:latin typeface="+mn-lt"/>
                <a:sym typeface="Wingdings" panose="05000000000000000000" pitchFamily="2" charset="2"/>
              </a:rPr>
              <a:t> (the existence of public funding/business support organizations focusing on SME business transfers assumed)</a:t>
            </a:r>
          </a:p>
          <a:p>
            <a:pPr marL="342900" indent="-342900" algn="just"/>
            <a:r>
              <a:rPr lang="en-GB" sz="1800" dirty="0">
                <a:solidFill>
                  <a:schemeClr val="tx1"/>
                </a:solidFill>
                <a:latin typeface="+mn-lt"/>
                <a:sym typeface="Wingdings" panose="05000000000000000000" pitchFamily="2" charset="2"/>
              </a:rPr>
              <a:t>Type (size) of SME business transfer: Different types of business transfers (i.e. internal and external ones)</a:t>
            </a:r>
          </a:p>
        </p:txBody>
      </p:sp>
      <p:graphicFrame>
        <p:nvGraphicFramePr>
          <p:cNvPr id="5" name="Diagram 4">
            <a:extLst>
              <a:ext uri="{FF2B5EF4-FFF2-40B4-BE49-F238E27FC236}">
                <a16:creationId xmlns:a16="http://schemas.microsoft.com/office/drawing/2014/main" id="{9FD6B470-65D5-48A1-96D2-5C3C7A6808F8}"/>
              </a:ext>
            </a:extLst>
          </p:cNvPr>
          <p:cNvGraphicFramePr/>
          <p:nvPr>
            <p:extLst>
              <p:ext uri="{D42A27DB-BD31-4B8C-83A1-F6EECF244321}">
                <p14:modId xmlns:p14="http://schemas.microsoft.com/office/powerpoint/2010/main" val="787817782"/>
              </p:ext>
            </p:extLst>
          </p:nvPr>
        </p:nvGraphicFramePr>
        <p:xfrm>
          <a:off x="2032000" y="2103569"/>
          <a:ext cx="8128000" cy="338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2">
            <a:extLst>
              <a:ext uri="{FF2B5EF4-FFF2-40B4-BE49-F238E27FC236}">
                <a16:creationId xmlns:a16="http://schemas.microsoft.com/office/drawing/2014/main" id="{915AB8F5-C6AE-4BCC-9569-5A36381CDE4D}"/>
              </a:ext>
            </a:extLst>
          </p:cNvPr>
          <p:cNvSpPr txBox="1">
            <a:spLocks/>
          </p:cNvSpPr>
          <p:nvPr/>
        </p:nvSpPr>
        <p:spPr>
          <a:xfrm>
            <a:off x="916800" y="1559039"/>
            <a:ext cx="11035851" cy="1080000"/>
          </a:xfrm>
          <a:prstGeom prst="rect">
            <a:avLst/>
          </a:prstGeom>
        </p:spPr>
        <p:txBody>
          <a:bodyPr vert="horz" lIns="91440" tIns="45720" rIns="91440" bIns="45720" rtlCol="0" anchor="ctr">
            <a:noAutofit/>
          </a:bodyPr>
          <a:lstStyle>
            <a:lvl1pPr>
              <a:spcBef>
                <a:spcPct val="0"/>
              </a:spcBef>
              <a:buNone/>
              <a:defRPr sz="3600" cap="all" baseline="0">
                <a:ln>
                  <a:noFill/>
                </a:ln>
                <a:solidFill>
                  <a:schemeClr val="tx2"/>
                </a:solidFill>
                <a:latin typeface="+mj-lt"/>
                <a:ea typeface="+mj-ea"/>
                <a:cs typeface="+mj-cs"/>
              </a:defRPr>
            </a:lvl1pPr>
            <a:lvl2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2pPr>
            <a:lvl3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3pPr>
            <a:lvl4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4pPr>
            <a:lvl5pPr algn="l" defTabSz="457200" rtl="0" eaLnBrk="0" fontAlgn="base" hangingPunct="0">
              <a:spcBef>
                <a:spcPct val="0"/>
              </a:spcBef>
              <a:spcAft>
                <a:spcPct val="0"/>
              </a:spcAft>
              <a:defRPr sz="800">
                <a:solidFill>
                  <a:srgbClr val="000000"/>
                </a:solidFill>
                <a:latin typeface="Arial" charset="0"/>
                <a:ea typeface="ＭＳ Ｐゴシック" charset="-128"/>
                <a:cs typeface="Arial" charset="0"/>
              </a:defRPr>
            </a:lvl5pPr>
            <a:lvl6pPr marL="457200" algn="l" defTabSz="457200" rtl="0" eaLnBrk="1" fontAlgn="base" hangingPunct="1">
              <a:spcBef>
                <a:spcPct val="0"/>
              </a:spcBef>
              <a:spcAft>
                <a:spcPct val="0"/>
              </a:spcAft>
              <a:defRPr sz="800">
                <a:solidFill>
                  <a:srgbClr val="000000"/>
                </a:solidFill>
                <a:latin typeface="Arial" charset="0"/>
                <a:ea typeface="ＭＳ Ｐゴシック" charset="-128"/>
              </a:defRPr>
            </a:lvl6pPr>
            <a:lvl7pPr marL="914400" algn="l" defTabSz="457200" rtl="0" eaLnBrk="1" fontAlgn="base" hangingPunct="1">
              <a:spcBef>
                <a:spcPct val="0"/>
              </a:spcBef>
              <a:spcAft>
                <a:spcPct val="0"/>
              </a:spcAft>
              <a:defRPr sz="800">
                <a:solidFill>
                  <a:srgbClr val="000000"/>
                </a:solidFill>
                <a:latin typeface="Arial" charset="0"/>
                <a:ea typeface="ＭＳ Ｐゴシック" charset="-128"/>
              </a:defRPr>
            </a:lvl7pPr>
            <a:lvl8pPr marL="1371600" algn="l" defTabSz="457200" rtl="0" eaLnBrk="1" fontAlgn="base" hangingPunct="1">
              <a:spcBef>
                <a:spcPct val="0"/>
              </a:spcBef>
              <a:spcAft>
                <a:spcPct val="0"/>
              </a:spcAft>
              <a:defRPr sz="800">
                <a:solidFill>
                  <a:srgbClr val="000000"/>
                </a:solidFill>
                <a:latin typeface="Arial" charset="0"/>
                <a:ea typeface="ＭＳ Ｐゴシック" charset="-128"/>
              </a:defRPr>
            </a:lvl8pPr>
            <a:lvl9pPr marL="1828800" algn="l" defTabSz="457200" rtl="0" eaLnBrk="1" fontAlgn="base" hangingPunct="1">
              <a:spcBef>
                <a:spcPct val="0"/>
              </a:spcBef>
              <a:spcAft>
                <a:spcPct val="0"/>
              </a:spcAft>
              <a:defRPr sz="800">
                <a:solidFill>
                  <a:srgbClr val="000000"/>
                </a:solidFill>
                <a:latin typeface="Arial" charset="0"/>
                <a:ea typeface="ＭＳ Ｐゴシック" charset="-128"/>
              </a:defRPr>
            </a:lvl9pPr>
          </a:lstStyle>
          <a:p>
            <a:r>
              <a:rPr lang="en-GB" dirty="0"/>
              <a:t>Partial public funding II</a:t>
            </a:r>
            <a:br>
              <a:rPr lang="en-GB" dirty="0"/>
            </a:br>
            <a:endParaRPr lang="sv-SE" dirty="0"/>
          </a:p>
        </p:txBody>
      </p:sp>
      <p:pic>
        <p:nvPicPr>
          <p:cNvPr id="9" name="Graphic 8" descr="Arrow: Straight">
            <a:hlinkClick r:id="rId7" action="ppaction://hlinksldjump"/>
            <a:extLst>
              <a:ext uri="{FF2B5EF4-FFF2-40B4-BE49-F238E27FC236}">
                <a16:creationId xmlns:a16="http://schemas.microsoft.com/office/drawing/2014/main" id="{5E7059C5-C91D-4B27-A657-2A754BB13DE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268664" y="5936673"/>
            <a:ext cx="914400" cy="914400"/>
          </a:xfrm>
          <a:prstGeom prst="rect">
            <a:avLst/>
          </a:prstGeom>
        </p:spPr>
      </p:pic>
    </p:spTree>
    <p:extLst>
      <p:ext uri="{BB962C8B-B14F-4D97-AF65-F5344CB8AC3E}">
        <p14:creationId xmlns:p14="http://schemas.microsoft.com/office/powerpoint/2010/main" val="1703290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41495" y="2883458"/>
            <a:ext cx="9979733" cy="3547200"/>
          </a:xfrm>
        </p:spPr>
        <p:txBody>
          <a:bodyPr>
            <a:normAutofit/>
          </a:bodyPr>
          <a:lstStyle/>
          <a:p>
            <a:pPr marL="342900" indent="-342900" algn="just"/>
            <a:r>
              <a:rPr lang="en-GB" dirty="0">
                <a:solidFill>
                  <a:schemeClr val="tx1"/>
                </a:solidFill>
                <a:latin typeface="+mn-lt"/>
                <a:hlinkClick r:id="rId2" action="ppaction://hlinksldjump"/>
              </a:rPr>
              <a:t>Silent Partnership (also limited or economic partnership)</a:t>
            </a:r>
            <a:endParaRPr lang="en-GB" dirty="0">
              <a:solidFill>
                <a:schemeClr val="tx1"/>
              </a:solidFill>
              <a:latin typeface="+mn-lt"/>
            </a:endParaRPr>
          </a:p>
          <a:p>
            <a:pPr marL="342900" indent="-342900"/>
            <a:r>
              <a:rPr lang="en-GB" dirty="0">
                <a:solidFill>
                  <a:schemeClr val="tx1"/>
                </a:solidFill>
                <a:latin typeface="+mn-lt"/>
                <a:hlinkClick r:id="rId3" action="ppaction://hlinksldjump"/>
              </a:rPr>
              <a:t>Asset-Based Lending</a:t>
            </a:r>
            <a:endParaRPr lang="en-GB" dirty="0">
              <a:solidFill>
                <a:schemeClr val="tx1"/>
              </a:solidFill>
              <a:latin typeface="+mn-lt"/>
            </a:endParaRPr>
          </a:p>
          <a:p>
            <a:pPr marL="342900" indent="-342900"/>
            <a:r>
              <a:rPr lang="en-GB" dirty="0">
                <a:solidFill>
                  <a:schemeClr val="tx1"/>
                </a:solidFill>
                <a:latin typeface="+mn-lt"/>
                <a:hlinkClick r:id="rId4" action="ppaction://hlinksldjump"/>
              </a:rPr>
              <a:t>High-net-Worth Individuals (HNWIs)</a:t>
            </a:r>
            <a:br>
              <a:rPr lang="en-GB" dirty="0">
                <a:solidFill>
                  <a:schemeClr val="tx1"/>
                </a:solidFill>
                <a:latin typeface="+mn-lt"/>
                <a:hlinkClick r:id="rId4" action="ppaction://hlinksldjump"/>
              </a:rPr>
            </a:br>
            <a:endParaRPr lang="en-GB" dirty="0">
              <a:solidFill>
                <a:schemeClr val="tx1"/>
              </a:solidFill>
              <a:latin typeface="+mn-lt"/>
            </a:endParaRPr>
          </a:p>
        </p:txBody>
      </p:sp>
      <p:sp>
        <p:nvSpPr>
          <p:cNvPr id="3" name="Title 2">
            <a:extLst>
              <a:ext uri="{FF2B5EF4-FFF2-40B4-BE49-F238E27FC236}">
                <a16:creationId xmlns:a16="http://schemas.microsoft.com/office/drawing/2014/main" id="{6B170377-C308-4934-A6D6-016AC4A9B3BE}"/>
              </a:ext>
            </a:extLst>
          </p:cNvPr>
          <p:cNvSpPr>
            <a:spLocks noGrp="1"/>
          </p:cNvSpPr>
          <p:nvPr>
            <p:ph type="title"/>
          </p:nvPr>
        </p:nvSpPr>
        <p:spPr>
          <a:xfrm>
            <a:off x="916800" y="1559038"/>
            <a:ext cx="9691701" cy="1080000"/>
          </a:xfrm>
        </p:spPr>
        <p:txBody>
          <a:bodyPr vert="horz" lIns="91440" tIns="45720" rIns="91440" bIns="45720" rtlCol="0" anchor="ctr">
            <a:noAutofit/>
          </a:bodyPr>
          <a:lstStyle/>
          <a:p>
            <a:r>
              <a:rPr lang="en-GB" sz="3600" dirty="0">
                <a:solidFill>
                  <a:schemeClr val="tx2"/>
                </a:solidFill>
              </a:rPr>
              <a:t>Alternative Financing Options</a:t>
            </a:r>
            <a:br>
              <a:rPr lang="en-GB" sz="3600" dirty="0">
                <a:solidFill>
                  <a:schemeClr val="tx2"/>
                </a:solidFill>
              </a:rPr>
            </a:br>
            <a:endParaRPr lang="sv-SE" sz="3600" dirty="0">
              <a:solidFill>
                <a:schemeClr val="tx2"/>
              </a:solidFill>
            </a:endParaRPr>
          </a:p>
        </p:txBody>
      </p:sp>
      <p:pic>
        <p:nvPicPr>
          <p:cNvPr id="5" name="Graphic 13" descr="Arrow: Straight">
            <a:hlinkClick r:id="rId5" action="ppaction://hlinksldjump"/>
            <a:extLst>
              <a:ext uri="{FF2B5EF4-FFF2-40B4-BE49-F238E27FC236}">
                <a16:creationId xmlns:a16="http://schemas.microsoft.com/office/drawing/2014/main" id="{A4B89350-75CC-4322-B35A-71500BCF030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256822" y="5948357"/>
            <a:ext cx="914400" cy="914400"/>
          </a:xfrm>
          <a:prstGeom prst="rect">
            <a:avLst/>
          </a:prstGeom>
        </p:spPr>
      </p:pic>
    </p:spTree>
    <p:extLst>
      <p:ext uri="{BB962C8B-B14F-4D97-AF65-F5344CB8AC3E}">
        <p14:creationId xmlns:p14="http://schemas.microsoft.com/office/powerpoint/2010/main" val="4230764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330" y="1489365"/>
            <a:ext cx="10515600" cy="1325563"/>
          </a:xfrm>
        </p:spPr>
        <p:txBody>
          <a:bodyPr>
            <a:normAutofit fontScale="90000"/>
          </a:bodyPr>
          <a:lstStyle/>
          <a:p>
            <a:r>
              <a:rPr lang="en-US" dirty="0"/>
              <a:t>THEMES OF THE INBETS SME FINANCING KIT</a:t>
            </a:r>
          </a:p>
        </p:txBody>
      </p:sp>
      <p:sp>
        <p:nvSpPr>
          <p:cNvPr id="3" name="Content Placeholder 2"/>
          <p:cNvSpPr>
            <a:spLocks noGrp="1"/>
          </p:cNvSpPr>
          <p:nvPr>
            <p:ph sz="half" idx="1"/>
          </p:nvPr>
        </p:nvSpPr>
        <p:spPr>
          <a:xfrm>
            <a:off x="935185" y="2864424"/>
            <a:ext cx="6366160" cy="3243263"/>
          </a:xfrm>
        </p:spPr>
        <p:txBody>
          <a:bodyPr/>
          <a:lstStyle/>
          <a:p>
            <a:r>
              <a:rPr lang="en-US" dirty="0">
                <a:hlinkClick r:id="rId2" action="ppaction://hlinksldjump"/>
              </a:rPr>
              <a:t>Key challenges regarding SME Financing</a:t>
            </a:r>
            <a:endParaRPr lang="en-US" dirty="0"/>
          </a:p>
          <a:p>
            <a:r>
              <a:rPr lang="en-US" dirty="0">
                <a:hlinkClick r:id="rId3" action="ppaction://hlinksldjump"/>
              </a:rPr>
              <a:t>SME Financing - Best Practice Models</a:t>
            </a:r>
            <a:endParaRPr lang="en-US" dirty="0"/>
          </a:p>
          <a:p>
            <a:r>
              <a:rPr lang="en-US" dirty="0">
                <a:hlinkClick r:id="rId4" action="ppaction://hlinksldjump"/>
              </a:rPr>
              <a:t>Alternative SME Financing Models</a:t>
            </a:r>
            <a:endParaRPr lang="en-US" dirty="0"/>
          </a:p>
          <a:p>
            <a:r>
              <a:rPr lang="en-US" dirty="0">
                <a:hlinkClick r:id="rId5" action="ppaction://hlinksldjump"/>
              </a:rPr>
              <a:t>Main Takeaways</a:t>
            </a:r>
            <a:endParaRPr lang="en-US" dirty="0"/>
          </a:p>
        </p:txBody>
      </p:sp>
      <p:pic>
        <p:nvPicPr>
          <p:cNvPr id="5" name="Picture 4">
            <a:extLst>
              <a:ext uri="{FF2B5EF4-FFF2-40B4-BE49-F238E27FC236}">
                <a16:creationId xmlns:a16="http://schemas.microsoft.com/office/drawing/2014/main" id="{FC71725B-9951-481D-B48F-16A2321F28FB}"/>
              </a:ext>
            </a:extLst>
          </p:cNvPr>
          <p:cNvPicPr>
            <a:picLocks noChangeAspect="1"/>
          </p:cNvPicPr>
          <p:nvPr/>
        </p:nvPicPr>
        <p:blipFill>
          <a:blip r:embed="rId6"/>
          <a:stretch>
            <a:fillRect/>
          </a:stretch>
        </p:blipFill>
        <p:spPr>
          <a:xfrm>
            <a:off x="212148" y="113434"/>
            <a:ext cx="1587193" cy="1334366"/>
          </a:xfrm>
          <a:prstGeom prst="rect">
            <a:avLst/>
          </a:prstGeom>
        </p:spPr>
      </p:pic>
    </p:spTree>
    <p:extLst>
      <p:ext uri="{BB962C8B-B14F-4D97-AF65-F5344CB8AC3E}">
        <p14:creationId xmlns:p14="http://schemas.microsoft.com/office/powerpoint/2010/main" val="175435957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41495" y="2847954"/>
            <a:ext cx="9979733" cy="3547200"/>
          </a:xfrm>
        </p:spPr>
        <p:txBody>
          <a:bodyPr>
            <a:normAutofit/>
          </a:bodyPr>
          <a:lstStyle/>
          <a:p>
            <a:pPr marL="342900" indent="-342900" algn="just"/>
            <a:r>
              <a:rPr lang="en-GB" b="1" dirty="0">
                <a:solidFill>
                  <a:schemeClr val="tx1"/>
                </a:solidFill>
                <a:latin typeface="+mn-lt"/>
              </a:rPr>
              <a:t>Description:</a:t>
            </a:r>
            <a:r>
              <a:rPr lang="en-GB" dirty="0">
                <a:solidFill>
                  <a:schemeClr val="tx1"/>
                </a:solidFill>
                <a:latin typeface="+mn-lt"/>
              </a:rPr>
              <a:t> </a:t>
            </a:r>
            <a:r>
              <a:rPr lang="en-US" dirty="0">
                <a:solidFill>
                  <a:schemeClr val="tx1"/>
                </a:solidFill>
                <a:latin typeface="+mn-lt"/>
              </a:rPr>
              <a:t>A silent partner is an individual whose involvement in a partnership is limited to providing capital to the business. A silent partner is also known as a limited partner, since his/her liability is typically limited to the amount invested in the partnership. In this form of financing one or more persons take an equity stake in a company, but without assuming any liability to the company’s creditors. The typical “silent” participation affects only the company’s internal affairs and is not apparent to outside observers. </a:t>
            </a:r>
          </a:p>
          <a:p>
            <a:pPr algn="just">
              <a:buNone/>
            </a:pPr>
            <a:br>
              <a:rPr lang="en-GB" dirty="0">
                <a:solidFill>
                  <a:schemeClr val="tx1"/>
                </a:solidFill>
                <a:latin typeface="+mn-lt"/>
              </a:rPr>
            </a:br>
            <a:endParaRPr lang="en-GB" dirty="0">
              <a:solidFill>
                <a:schemeClr val="tx1"/>
              </a:solidFill>
              <a:latin typeface="+mn-lt"/>
            </a:endParaRPr>
          </a:p>
        </p:txBody>
      </p:sp>
      <p:sp>
        <p:nvSpPr>
          <p:cNvPr id="3" name="Title 2">
            <a:extLst>
              <a:ext uri="{FF2B5EF4-FFF2-40B4-BE49-F238E27FC236}">
                <a16:creationId xmlns:a16="http://schemas.microsoft.com/office/drawing/2014/main" id="{6B170377-C308-4934-A6D6-016AC4A9B3BE}"/>
              </a:ext>
            </a:extLst>
          </p:cNvPr>
          <p:cNvSpPr>
            <a:spLocks noGrp="1"/>
          </p:cNvSpPr>
          <p:nvPr>
            <p:ph type="title"/>
          </p:nvPr>
        </p:nvSpPr>
        <p:spPr>
          <a:xfrm>
            <a:off x="916800" y="1603428"/>
            <a:ext cx="10899379" cy="1080000"/>
          </a:xfrm>
        </p:spPr>
        <p:txBody>
          <a:bodyPr vert="horz" lIns="91440" tIns="45720" rIns="91440" bIns="45720" rtlCol="0" anchor="ctr">
            <a:noAutofit/>
          </a:bodyPr>
          <a:lstStyle/>
          <a:p>
            <a:r>
              <a:rPr lang="en-US" sz="3600" dirty="0">
                <a:solidFill>
                  <a:schemeClr val="tx2"/>
                </a:solidFill>
              </a:rPr>
              <a:t>Silent Partnership (also Limited or economic partnership) I</a:t>
            </a:r>
            <a:br>
              <a:rPr lang="en-GB" sz="3600" dirty="0">
                <a:solidFill>
                  <a:schemeClr val="tx2"/>
                </a:solidFill>
              </a:rPr>
            </a:br>
            <a:endParaRPr lang="sv-SE" sz="3600" dirty="0">
              <a:solidFill>
                <a:schemeClr val="tx2"/>
              </a:solidFill>
            </a:endParaRPr>
          </a:p>
        </p:txBody>
      </p:sp>
      <p:pic>
        <p:nvPicPr>
          <p:cNvPr id="5" name="Graphic 5" descr="Arrow: Slight curve">
            <a:hlinkClick r:id="rId2" action="ppaction://hlinksldjump"/>
            <a:extLst>
              <a:ext uri="{FF2B5EF4-FFF2-40B4-BE49-F238E27FC236}">
                <a16:creationId xmlns:a16="http://schemas.microsoft.com/office/drawing/2014/main" id="{263ADBAD-C5E4-4637-9EE4-0BD9D4F2582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73520" y="5946113"/>
            <a:ext cx="914400" cy="914400"/>
          </a:xfrm>
          <a:prstGeom prst="rect">
            <a:avLst/>
          </a:prstGeom>
        </p:spPr>
      </p:pic>
    </p:spTree>
    <p:extLst>
      <p:ext uri="{BB962C8B-B14F-4D97-AF65-F5344CB8AC3E}">
        <p14:creationId xmlns:p14="http://schemas.microsoft.com/office/powerpoint/2010/main" val="4028278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41495" y="2626008"/>
            <a:ext cx="9979733" cy="3547200"/>
          </a:xfrm>
        </p:spPr>
        <p:txBody>
          <a:bodyPr>
            <a:noAutofit/>
          </a:bodyPr>
          <a:lstStyle/>
          <a:p>
            <a:pPr marL="342900" indent="-342900" algn="just"/>
            <a:r>
              <a:rPr lang="en-GB" sz="2000" b="1" dirty="0">
                <a:solidFill>
                  <a:schemeClr val="tx1"/>
                </a:solidFill>
                <a:latin typeface="+mn-lt"/>
              </a:rPr>
              <a:t>Requirements:</a:t>
            </a:r>
            <a:r>
              <a:rPr lang="en-GB" sz="2000" dirty="0">
                <a:solidFill>
                  <a:schemeClr val="tx1"/>
                </a:solidFill>
                <a:latin typeface="+mn-lt"/>
              </a:rPr>
              <a:t> </a:t>
            </a:r>
            <a:r>
              <a:rPr lang="en-US" sz="2000" dirty="0">
                <a:solidFill>
                  <a:schemeClr val="tx1"/>
                </a:solidFill>
                <a:latin typeface="+mn-lt"/>
              </a:rPr>
              <a:t>A silent partnership generally calls for a formal agreement in writing. The capital contribution can consist of either money, in kind or services.</a:t>
            </a:r>
          </a:p>
          <a:p>
            <a:pPr marL="342900" indent="-342900" algn="just"/>
            <a:r>
              <a:rPr lang="en-US" sz="2000" b="1" dirty="0">
                <a:solidFill>
                  <a:schemeClr val="tx1"/>
                </a:solidFill>
                <a:latin typeface="+mn-lt"/>
              </a:rPr>
              <a:t>Things to remember: </a:t>
            </a:r>
            <a:r>
              <a:rPr lang="en-US" sz="2000" dirty="0">
                <a:solidFill>
                  <a:schemeClr val="tx1"/>
                </a:solidFill>
                <a:latin typeface="+mn-lt"/>
              </a:rPr>
              <a:t>The silent partner has the right to monitor the company’s business and can also be granted rights to be informed and to participate in the company’s decision making. However, the details of participation in profits or losses, involvement in the company’s management, supervision and information rights can be structured flexibly. As a case in point, usually the silent investor participates in losses up to their invested capital amount, but the parties may remove this feature partially or completely from the contract. It is considered a background role that cedes control to the general partner. Thus it requires the silent partner to have full confidence in the general partners' ability to grow the business. The silent partner may also need to ensure that their management styles or corporate vision are compatible.</a:t>
            </a:r>
          </a:p>
          <a:p>
            <a:pPr marL="342900" indent="-342900" algn="just"/>
            <a:endParaRPr lang="en-US" sz="2000" b="1" dirty="0">
              <a:solidFill>
                <a:schemeClr val="tx1"/>
              </a:solidFill>
              <a:latin typeface="+mn-lt"/>
            </a:endParaRPr>
          </a:p>
          <a:p>
            <a:pPr marL="342900" indent="-342900" algn="just"/>
            <a:endParaRPr lang="en-US" sz="2000" dirty="0">
              <a:solidFill>
                <a:schemeClr val="tx1"/>
              </a:solidFill>
              <a:latin typeface="+mn-lt"/>
            </a:endParaRPr>
          </a:p>
          <a:p>
            <a:pPr algn="just">
              <a:buNone/>
            </a:pPr>
            <a:br>
              <a:rPr lang="en-GB" sz="2000" dirty="0">
                <a:solidFill>
                  <a:schemeClr val="tx1"/>
                </a:solidFill>
                <a:latin typeface="+mn-lt"/>
              </a:rPr>
            </a:br>
            <a:endParaRPr lang="en-GB" sz="2000" dirty="0">
              <a:solidFill>
                <a:schemeClr val="tx1"/>
              </a:solidFill>
              <a:latin typeface="+mn-lt"/>
            </a:endParaRPr>
          </a:p>
        </p:txBody>
      </p:sp>
      <p:sp>
        <p:nvSpPr>
          <p:cNvPr id="3" name="Title 2">
            <a:extLst>
              <a:ext uri="{FF2B5EF4-FFF2-40B4-BE49-F238E27FC236}">
                <a16:creationId xmlns:a16="http://schemas.microsoft.com/office/drawing/2014/main" id="{6B170377-C308-4934-A6D6-016AC4A9B3BE}"/>
              </a:ext>
            </a:extLst>
          </p:cNvPr>
          <p:cNvSpPr>
            <a:spLocks noGrp="1"/>
          </p:cNvSpPr>
          <p:nvPr>
            <p:ph type="title"/>
          </p:nvPr>
        </p:nvSpPr>
        <p:spPr>
          <a:xfrm>
            <a:off x="916800" y="1603428"/>
            <a:ext cx="10899379" cy="1080000"/>
          </a:xfrm>
        </p:spPr>
        <p:txBody>
          <a:bodyPr vert="horz" lIns="91440" tIns="45720" rIns="91440" bIns="45720" rtlCol="0" anchor="ctr">
            <a:noAutofit/>
          </a:bodyPr>
          <a:lstStyle/>
          <a:p>
            <a:r>
              <a:rPr lang="en-US" sz="3600" dirty="0">
                <a:solidFill>
                  <a:schemeClr val="tx2"/>
                </a:solidFill>
              </a:rPr>
              <a:t>Silent Partnership (also Limited or economic partnership) II</a:t>
            </a:r>
            <a:br>
              <a:rPr lang="en-GB" sz="3600" dirty="0">
                <a:solidFill>
                  <a:schemeClr val="tx2"/>
                </a:solidFill>
              </a:rPr>
            </a:br>
            <a:endParaRPr lang="sv-SE" sz="3600" dirty="0">
              <a:solidFill>
                <a:schemeClr val="tx2"/>
              </a:solidFill>
            </a:endParaRPr>
          </a:p>
        </p:txBody>
      </p:sp>
      <p:pic>
        <p:nvPicPr>
          <p:cNvPr id="5" name="Graphic 5" descr="Arrow: Slight curve">
            <a:hlinkClick r:id="rId2" action="ppaction://hlinksldjump"/>
            <a:extLst>
              <a:ext uri="{FF2B5EF4-FFF2-40B4-BE49-F238E27FC236}">
                <a16:creationId xmlns:a16="http://schemas.microsoft.com/office/drawing/2014/main" id="{263ADBAD-C5E4-4637-9EE4-0BD9D4F2582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73520" y="5946113"/>
            <a:ext cx="914400" cy="914400"/>
          </a:xfrm>
          <a:prstGeom prst="rect">
            <a:avLst/>
          </a:prstGeom>
        </p:spPr>
      </p:pic>
    </p:spTree>
    <p:extLst>
      <p:ext uri="{BB962C8B-B14F-4D97-AF65-F5344CB8AC3E}">
        <p14:creationId xmlns:p14="http://schemas.microsoft.com/office/powerpoint/2010/main" val="188461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170377-C308-4934-A6D6-016AC4A9B3BE}"/>
              </a:ext>
            </a:extLst>
          </p:cNvPr>
          <p:cNvSpPr>
            <a:spLocks noGrp="1"/>
          </p:cNvSpPr>
          <p:nvPr>
            <p:ph type="title"/>
          </p:nvPr>
        </p:nvSpPr>
        <p:spPr>
          <a:xfrm>
            <a:off x="916800" y="1603428"/>
            <a:ext cx="10899379" cy="1080000"/>
          </a:xfrm>
        </p:spPr>
        <p:txBody>
          <a:bodyPr vert="horz" lIns="91440" tIns="45720" rIns="91440" bIns="45720" rtlCol="0" anchor="ctr">
            <a:noAutofit/>
          </a:bodyPr>
          <a:lstStyle/>
          <a:p>
            <a:r>
              <a:rPr lang="en-US" sz="3600" dirty="0">
                <a:solidFill>
                  <a:schemeClr val="tx2"/>
                </a:solidFill>
              </a:rPr>
              <a:t>Silent Partnership (also Limited or economic partnership) III</a:t>
            </a:r>
            <a:br>
              <a:rPr lang="en-GB" sz="3600" dirty="0">
                <a:solidFill>
                  <a:schemeClr val="tx2"/>
                </a:solidFill>
              </a:rPr>
            </a:br>
            <a:endParaRPr lang="sv-SE" sz="3600" dirty="0">
              <a:solidFill>
                <a:schemeClr val="tx2"/>
              </a:solidFill>
            </a:endParaRPr>
          </a:p>
        </p:txBody>
      </p:sp>
      <p:graphicFrame>
        <p:nvGraphicFramePr>
          <p:cNvPr id="6" name="Diagram 5">
            <a:extLst>
              <a:ext uri="{FF2B5EF4-FFF2-40B4-BE49-F238E27FC236}">
                <a16:creationId xmlns:a16="http://schemas.microsoft.com/office/drawing/2014/main" id="{9FD6B470-65D5-48A1-96D2-5C3C7A6808F8}"/>
              </a:ext>
            </a:extLst>
          </p:cNvPr>
          <p:cNvGraphicFramePr/>
          <p:nvPr>
            <p:extLst>
              <p:ext uri="{D42A27DB-BD31-4B8C-83A1-F6EECF244321}">
                <p14:modId xmlns:p14="http://schemas.microsoft.com/office/powerpoint/2010/main" val="2965968779"/>
              </p:ext>
            </p:extLst>
          </p:nvPr>
        </p:nvGraphicFramePr>
        <p:xfrm>
          <a:off x="2032000" y="2689497"/>
          <a:ext cx="8128000" cy="338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46676" y="6293159"/>
            <a:ext cx="9979733" cy="569187"/>
          </a:xfrm>
        </p:spPr>
        <p:txBody>
          <a:bodyPr>
            <a:noAutofit/>
          </a:bodyPr>
          <a:lstStyle/>
          <a:p>
            <a:pPr marL="342900" indent="-342900" algn="just"/>
            <a:r>
              <a:rPr lang="en-GB" sz="1400" dirty="0">
                <a:solidFill>
                  <a:schemeClr val="tx1"/>
                </a:solidFill>
                <a:latin typeface="+mn-lt"/>
              </a:rPr>
              <a:t>EU-wide application: </a:t>
            </a:r>
            <a:r>
              <a:rPr lang="en-GB" sz="1400" dirty="0">
                <a:solidFill>
                  <a:schemeClr val="tx1"/>
                </a:solidFill>
                <a:latin typeface="+mn-lt"/>
                <a:sym typeface="Wingdings" panose="05000000000000000000" pitchFamily="2" charset="2"/>
              </a:rPr>
              <a:t> </a:t>
            </a:r>
            <a:r>
              <a:rPr lang="en-US" sz="1400" dirty="0">
                <a:solidFill>
                  <a:schemeClr val="tx1"/>
                </a:solidFill>
                <a:latin typeface="+mn-lt"/>
                <a:sym typeface="Wingdings" panose="05000000000000000000" pitchFamily="2" charset="2"/>
              </a:rPr>
              <a:t>Yes. As the requirements are lower compared with other forms of financing. </a:t>
            </a:r>
            <a:endParaRPr lang="en-GB" sz="1400" dirty="0">
              <a:solidFill>
                <a:schemeClr val="tx1"/>
              </a:solidFill>
              <a:latin typeface="+mn-lt"/>
              <a:sym typeface="Wingdings" panose="05000000000000000000" pitchFamily="2" charset="2"/>
            </a:endParaRPr>
          </a:p>
          <a:p>
            <a:pPr marL="342900" indent="-342900" algn="just"/>
            <a:r>
              <a:rPr lang="en-GB" sz="1400" dirty="0">
                <a:solidFill>
                  <a:schemeClr val="tx1"/>
                </a:solidFill>
                <a:latin typeface="+mn-lt"/>
                <a:sym typeface="Wingdings" panose="05000000000000000000" pitchFamily="2" charset="2"/>
              </a:rPr>
              <a:t>Type (size) of SME business transfer: </a:t>
            </a:r>
            <a:r>
              <a:rPr lang="en-US" sz="1400" dirty="0">
                <a:solidFill>
                  <a:schemeClr val="tx1"/>
                </a:solidFill>
                <a:latin typeface="+mn-lt"/>
                <a:sym typeface="Wingdings" panose="05000000000000000000" pitchFamily="2" charset="2"/>
              </a:rPr>
              <a:t>Medium-risk profiles, all forms of business transfers</a:t>
            </a:r>
            <a:endParaRPr lang="en-GB" sz="1400" dirty="0">
              <a:solidFill>
                <a:schemeClr val="tx1"/>
              </a:solidFill>
              <a:latin typeface="+mn-lt"/>
              <a:sym typeface="Wingdings" panose="05000000000000000000" pitchFamily="2" charset="2"/>
            </a:endParaRPr>
          </a:p>
        </p:txBody>
      </p:sp>
      <p:pic>
        <p:nvPicPr>
          <p:cNvPr id="8" name="Graphic 8" descr="Arrow: Straight">
            <a:hlinkClick r:id="rId7" action="ppaction://hlinksldjump"/>
            <a:extLst>
              <a:ext uri="{FF2B5EF4-FFF2-40B4-BE49-F238E27FC236}">
                <a16:creationId xmlns:a16="http://schemas.microsoft.com/office/drawing/2014/main" id="{5E7059C5-C91D-4B27-A657-2A754BB13DE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268664" y="5936673"/>
            <a:ext cx="914400" cy="914400"/>
          </a:xfrm>
          <a:prstGeom prst="rect">
            <a:avLst/>
          </a:prstGeom>
        </p:spPr>
      </p:pic>
    </p:spTree>
    <p:extLst>
      <p:ext uri="{BB962C8B-B14F-4D97-AF65-F5344CB8AC3E}">
        <p14:creationId xmlns:p14="http://schemas.microsoft.com/office/powerpoint/2010/main" val="133569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41495" y="2626008"/>
            <a:ext cx="9979733" cy="3547200"/>
          </a:xfrm>
        </p:spPr>
        <p:txBody>
          <a:bodyPr>
            <a:normAutofit/>
          </a:bodyPr>
          <a:lstStyle/>
          <a:p>
            <a:pPr marL="342900" indent="-342900" algn="just"/>
            <a:r>
              <a:rPr lang="en-GB" b="1" dirty="0">
                <a:solidFill>
                  <a:schemeClr val="tx1"/>
                </a:solidFill>
                <a:latin typeface="+mn-lt"/>
              </a:rPr>
              <a:t>Description:</a:t>
            </a:r>
            <a:r>
              <a:rPr lang="en-GB" dirty="0">
                <a:solidFill>
                  <a:schemeClr val="tx1"/>
                </a:solidFill>
                <a:latin typeface="+mn-lt"/>
              </a:rPr>
              <a:t> </a:t>
            </a:r>
            <a:r>
              <a:rPr lang="en-US" dirty="0">
                <a:solidFill>
                  <a:schemeClr val="tx1"/>
                </a:solidFill>
                <a:latin typeface="+mn-lt"/>
              </a:rPr>
              <a:t>Asset-based lending (ABL) is any form of lending secured by an asset. </a:t>
            </a:r>
          </a:p>
          <a:p>
            <a:pPr marL="1178963" lvl="1" indent="-342900" algn="just"/>
            <a:r>
              <a:rPr lang="en-US" dirty="0">
                <a:solidFill>
                  <a:schemeClr val="tx1"/>
                </a:solidFill>
                <a:latin typeface="+mn-lt"/>
              </a:rPr>
              <a:t>Typically, four types of asset classes are secured under ABL: accounts receivable, inventory, equipment and real estate. </a:t>
            </a:r>
          </a:p>
          <a:p>
            <a:pPr algn="just">
              <a:buNone/>
            </a:pPr>
            <a:br>
              <a:rPr lang="en-GB" dirty="0">
                <a:solidFill>
                  <a:schemeClr val="tx1"/>
                </a:solidFill>
                <a:latin typeface="+mn-lt"/>
              </a:rPr>
            </a:br>
            <a:endParaRPr lang="en-GB" dirty="0">
              <a:solidFill>
                <a:schemeClr val="tx1"/>
              </a:solidFill>
              <a:latin typeface="+mn-lt"/>
            </a:endParaRPr>
          </a:p>
        </p:txBody>
      </p:sp>
      <p:sp>
        <p:nvSpPr>
          <p:cNvPr id="3" name="Title 2">
            <a:extLst>
              <a:ext uri="{FF2B5EF4-FFF2-40B4-BE49-F238E27FC236}">
                <a16:creationId xmlns:a16="http://schemas.microsoft.com/office/drawing/2014/main" id="{6B170377-C308-4934-A6D6-016AC4A9B3BE}"/>
              </a:ext>
            </a:extLst>
          </p:cNvPr>
          <p:cNvSpPr>
            <a:spLocks noGrp="1"/>
          </p:cNvSpPr>
          <p:nvPr>
            <p:ph type="title"/>
          </p:nvPr>
        </p:nvSpPr>
        <p:spPr>
          <a:xfrm>
            <a:off x="944510" y="1561863"/>
            <a:ext cx="10899379" cy="1080000"/>
          </a:xfrm>
        </p:spPr>
        <p:txBody>
          <a:bodyPr vert="horz" lIns="91440" tIns="45720" rIns="91440" bIns="45720" rtlCol="0" anchor="ctr">
            <a:noAutofit/>
          </a:bodyPr>
          <a:lstStyle/>
          <a:p>
            <a:r>
              <a:rPr lang="en-US" sz="3600" dirty="0">
                <a:solidFill>
                  <a:schemeClr val="tx2"/>
                </a:solidFill>
              </a:rPr>
              <a:t>Asset-Based lending I</a:t>
            </a:r>
            <a:br>
              <a:rPr lang="en-GB" sz="3600" dirty="0">
                <a:solidFill>
                  <a:schemeClr val="tx2"/>
                </a:solidFill>
              </a:rPr>
            </a:br>
            <a:endParaRPr lang="sv-SE" sz="3600" dirty="0">
              <a:solidFill>
                <a:schemeClr val="tx2"/>
              </a:solidFill>
            </a:endParaRPr>
          </a:p>
        </p:txBody>
      </p:sp>
      <p:pic>
        <p:nvPicPr>
          <p:cNvPr id="5" name="Graphic 5" descr="Arrow: Slight curve">
            <a:hlinkClick r:id="rId2" action="ppaction://hlinksldjump"/>
            <a:extLst>
              <a:ext uri="{FF2B5EF4-FFF2-40B4-BE49-F238E27FC236}">
                <a16:creationId xmlns:a16="http://schemas.microsoft.com/office/drawing/2014/main" id="{263ADBAD-C5E4-4637-9EE4-0BD9D4F2582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73520" y="5946113"/>
            <a:ext cx="914400" cy="914400"/>
          </a:xfrm>
          <a:prstGeom prst="rect">
            <a:avLst/>
          </a:prstGeom>
        </p:spPr>
      </p:pic>
    </p:spTree>
    <p:extLst>
      <p:ext uri="{BB962C8B-B14F-4D97-AF65-F5344CB8AC3E}">
        <p14:creationId xmlns:p14="http://schemas.microsoft.com/office/powerpoint/2010/main" val="2555581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41495" y="2626008"/>
            <a:ext cx="9979733" cy="3547200"/>
          </a:xfrm>
        </p:spPr>
        <p:txBody>
          <a:bodyPr>
            <a:noAutofit/>
          </a:bodyPr>
          <a:lstStyle/>
          <a:p>
            <a:pPr marL="342900" indent="-342900" algn="just"/>
            <a:r>
              <a:rPr lang="en-GB" sz="2000" b="1" dirty="0">
                <a:solidFill>
                  <a:schemeClr val="tx1"/>
                </a:solidFill>
                <a:latin typeface="+mn-lt"/>
              </a:rPr>
              <a:t>Requirements:</a:t>
            </a:r>
            <a:r>
              <a:rPr lang="en-GB" sz="2000" dirty="0">
                <a:solidFill>
                  <a:schemeClr val="tx1"/>
                </a:solidFill>
                <a:latin typeface="+mn-lt"/>
              </a:rPr>
              <a:t> </a:t>
            </a:r>
            <a:r>
              <a:rPr lang="en-US" sz="2000" dirty="0">
                <a:solidFill>
                  <a:schemeClr val="tx1"/>
                </a:solidFill>
                <a:latin typeface="+mn-lt"/>
              </a:rPr>
              <a:t>The amount a firm can borrow depends on the appraised value of the selected assets, rather than on the overall creditworthiness of the firm, taking into account the ease to sell off the assets should the borrower be unable to generate cash to repay the loan. The amount of credit extended is linked to the liquidation value of the assets, which is estimated and monitored on the basis of hard data. Thus, monitoring and asset evaluation methodologies are of the utmost importance for this type of lending, which explains the historical use of ‘tangible’ assets to secure loans and, on the other hand, the limited exploitation of intangibles, such as trademarks, patents and copyright.</a:t>
            </a:r>
          </a:p>
          <a:p>
            <a:pPr marL="342900" indent="-342900" algn="just"/>
            <a:r>
              <a:rPr lang="en-US" sz="2000" b="1" dirty="0">
                <a:solidFill>
                  <a:schemeClr val="tx1"/>
                </a:solidFill>
                <a:latin typeface="+mn-lt"/>
              </a:rPr>
              <a:t>Things to remember: </a:t>
            </a:r>
            <a:r>
              <a:rPr lang="en-US" sz="2000" dirty="0">
                <a:solidFill>
                  <a:schemeClr val="tx1"/>
                </a:solidFill>
                <a:latin typeface="+mn-lt"/>
              </a:rPr>
              <a:t>In light of the above risks, particularly of the expected asset value dilution and losses, asset-based lenders typically lend at a discount to the actual value of the secured assets. </a:t>
            </a:r>
          </a:p>
          <a:p>
            <a:pPr marL="342900" indent="-342900" algn="just"/>
            <a:endParaRPr lang="en-US" sz="2000" b="1" dirty="0">
              <a:solidFill>
                <a:schemeClr val="tx1"/>
              </a:solidFill>
              <a:latin typeface="+mn-lt"/>
            </a:endParaRPr>
          </a:p>
          <a:p>
            <a:pPr marL="342900" indent="-342900" algn="just"/>
            <a:endParaRPr lang="en-US" sz="2000" dirty="0">
              <a:solidFill>
                <a:schemeClr val="tx1"/>
              </a:solidFill>
              <a:latin typeface="+mn-lt"/>
            </a:endParaRPr>
          </a:p>
          <a:p>
            <a:pPr algn="just">
              <a:buNone/>
            </a:pPr>
            <a:br>
              <a:rPr lang="en-GB" sz="2000" dirty="0">
                <a:solidFill>
                  <a:schemeClr val="tx1"/>
                </a:solidFill>
                <a:latin typeface="+mn-lt"/>
              </a:rPr>
            </a:br>
            <a:endParaRPr lang="en-GB" sz="2000" dirty="0">
              <a:solidFill>
                <a:schemeClr val="tx1"/>
              </a:solidFill>
              <a:latin typeface="+mn-lt"/>
            </a:endParaRPr>
          </a:p>
        </p:txBody>
      </p:sp>
      <p:sp>
        <p:nvSpPr>
          <p:cNvPr id="3" name="Title 2">
            <a:extLst>
              <a:ext uri="{FF2B5EF4-FFF2-40B4-BE49-F238E27FC236}">
                <a16:creationId xmlns:a16="http://schemas.microsoft.com/office/drawing/2014/main" id="{6B170377-C308-4934-A6D6-016AC4A9B3BE}"/>
              </a:ext>
            </a:extLst>
          </p:cNvPr>
          <p:cNvSpPr>
            <a:spLocks noGrp="1"/>
          </p:cNvSpPr>
          <p:nvPr>
            <p:ph type="title"/>
          </p:nvPr>
        </p:nvSpPr>
        <p:spPr>
          <a:xfrm>
            <a:off x="944510" y="1575718"/>
            <a:ext cx="10899379" cy="1080000"/>
          </a:xfrm>
        </p:spPr>
        <p:txBody>
          <a:bodyPr vert="horz" lIns="91440" tIns="45720" rIns="91440" bIns="45720" rtlCol="0" anchor="ctr">
            <a:noAutofit/>
          </a:bodyPr>
          <a:lstStyle/>
          <a:p>
            <a:r>
              <a:rPr lang="en-US" sz="3600" dirty="0">
                <a:solidFill>
                  <a:schemeClr val="tx2"/>
                </a:solidFill>
              </a:rPr>
              <a:t>Asset-Based lending II</a:t>
            </a:r>
            <a:br>
              <a:rPr lang="en-GB" sz="3600" dirty="0">
                <a:solidFill>
                  <a:schemeClr val="tx2"/>
                </a:solidFill>
              </a:rPr>
            </a:br>
            <a:endParaRPr lang="sv-SE" sz="3600" dirty="0">
              <a:solidFill>
                <a:schemeClr val="tx2"/>
              </a:solidFill>
            </a:endParaRPr>
          </a:p>
        </p:txBody>
      </p:sp>
      <p:pic>
        <p:nvPicPr>
          <p:cNvPr id="5" name="Graphic 5" descr="Arrow: Slight curve">
            <a:hlinkClick r:id="rId2" action="ppaction://hlinksldjump"/>
            <a:extLst>
              <a:ext uri="{FF2B5EF4-FFF2-40B4-BE49-F238E27FC236}">
                <a16:creationId xmlns:a16="http://schemas.microsoft.com/office/drawing/2014/main" id="{263ADBAD-C5E4-4637-9EE4-0BD9D4F2582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73520" y="5946113"/>
            <a:ext cx="914400" cy="914400"/>
          </a:xfrm>
          <a:prstGeom prst="rect">
            <a:avLst/>
          </a:prstGeom>
        </p:spPr>
      </p:pic>
    </p:spTree>
    <p:extLst>
      <p:ext uri="{BB962C8B-B14F-4D97-AF65-F5344CB8AC3E}">
        <p14:creationId xmlns:p14="http://schemas.microsoft.com/office/powerpoint/2010/main" val="139460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170377-C308-4934-A6D6-016AC4A9B3BE}"/>
              </a:ext>
            </a:extLst>
          </p:cNvPr>
          <p:cNvSpPr>
            <a:spLocks noGrp="1"/>
          </p:cNvSpPr>
          <p:nvPr>
            <p:ph type="title"/>
          </p:nvPr>
        </p:nvSpPr>
        <p:spPr>
          <a:xfrm>
            <a:off x="944510" y="1561863"/>
            <a:ext cx="10899379" cy="1080000"/>
          </a:xfrm>
        </p:spPr>
        <p:txBody>
          <a:bodyPr vert="horz" lIns="91440" tIns="45720" rIns="91440" bIns="45720" rtlCol="0" anchor="ctr">
            <a:noAutofit/>
          </a:bodyPr>
          <a:lstStyle/>
          <a:p>
            <a:r>
              <a:rPr lang="en-US" sz="3600" dirty="0">
                <a:solidFill>
                  <a:schemeClr val="tx2"/>
                </a:solidFill>
              </a:rPr>
              <a:t>Asset-Based lending III</a:t>
            </a:r>
            <a:br>
              <a:rPr lang="en-GB" sz="3600" dirty="0">
                <a:solidFill>
                  <a:schemeClr val="tx2"/>
                </a:solidFill>
              </a:rPr>
            </a:br>
            <a:endParaRPr lang="sv-SE" sz="3600" dirty="0">
              <a:solidFill>
                <a:schemeClr val="tx2"/>
              </a:solidFill>
            </a:endParaRPr>
          </a:p>
        </p:txBody>
      </p:sp>
      <p:graphicFrame>
        <p:nvGraphicFramePr>
          <p:cNvPr id="6" name="Diagram 5">
            <a:extLst>
              <a:ext uri="{FF2B5EF4-FFF2-40B4-BE49-F238E27FC236}">
                <a16:creationId xmlns:a16="http://schemas.microsoft.com/office/drawing/2014/main" id="{9FD6B470-65D5-48A1-96D2-5C3C7A6808F8}"/>
              </a:ext>
            </a:extLst>
          </p:cNvPr>
          <p:cNvGraphicFramePr/>
          <p:nvPr>
            <p:extLst>
              <p:ext uri="{D42A27DB-BD31-4B8C-83A1-F6EECF244321}">
                <p14:modId xmlns:p14="http://schemas.microsoft.com/office/powerpoint/2010/main" val="3734033118"/>
              </p:ext>
            </p:extLst>
          </p:nvPr>
        </p:nvGraphicFramePr>
        <p:xfrm>
          <a:off x="2032000" y="2689497"/>
          <a:ext cx="8128000" cy="338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46676" y="6293159"/>
            <a:ext cx="9979733" cy="569187"/>
          </a:xfrm>
        </p:spPr>
        <p:txBody>
          <a:bodyPr>
            <a:noAutofit/>
          </a:bodyPr>
          <a:lstStyle/>
          <a:p>
            <a:pPr marL="342900" indent="-342900" algn="just"/>
            <a:r>
              <a:rPr lang="en-GB" sz="1400" dirty="0">
                <a:solidFill>
                  <a:schemeClr val="tx1"/>
                </a:solidFill>
                <a:latin typeface="+mn-lt"/>
              </a:rPr>
              <a:t>EU-wide application: </a:t>
            </a:r>
            <a:r>
              <a:rPr lang="en-US" sz="1400" dirty="0">
                <a:solidFill>
                  <a:schemeClr val="tx1"/>
                </a:solidFill>
                <a:latin typeface="+mn-lt"/>
                <a:sym typeface="Wingdings" panose="05000000000000000000" pitchFamily="2" charset="2"/>
              </a:rPr>
              <a:t>It demands a sophisticated and efficient legal system. </a:t>
            </a:r>
            <a:endParaRPr lang="en-GB" sz="1400" dirty="0">
              <a:solidFill>
                <a:schemeClr val="tx1"/>
              </a:solidFill>
              <a:latin typeface="+mn-lt"/>
              <a:sym typeface="Wingdings" panose="05000000000000000000" pitchFamily="2" charset="2"/>
            </a:endParaRPr>
          </a:p>
          <a:p>
            <a:pPr marL="342900" indent="-342900" algn="just"/>
            <a:r>
              <a:rPr lang="en-GB" sz="1400" dirty="0">
                <a:solidFill>
                  <a:schemeClr val="tx1"/>
                </a:solidFill>
                <a:latin typeface="+mn-lt"/>
                <a:sym typeface="Wingdings" panose="05000000000000000000" pitchFamily="2" charset="2"/>
              </a:rPr>
              <a:t>Type (size) of SME business transfer: </a:t>
            </a:r>
            <a:r>
              <a:rPr lang="en-US" sz="1400" dirty="0">
                <a:solidFill>
                  <a:schemeClr val="tx1"/>
                </a:solidFill>
                <a:latin typeface="+mn-lt"/>
                <a:sym typeface="Wingdings" panose="05000000000000000000" pitchFamily="2" charset="2"/>
              </a:rPr>
              <a:t>Low-risk profiles, financially small business transfers </a:t>
            </a:r>
          </a:p>
          <a:p>
            <a:pPr marL="342900" indent="-342900" algn="just"/>
            <a:endParaRPr lang="en-GB" sz="1400" dirty="0">
              <a:solidFill>
                <a:schemeClr val="tx1"/>
              </a:solidFill>
              <a:latin typeface="+mn-lt"/>
              <a:sym typeface="Wingdings" panose="05000000000000000000" pitchFamily="2" charset="2"/>
            </a:endParaRPr>
          </a:p>
        </p:txBody>
      </p:sp>
      <p:pic>
        <p:nvPicPr>
          <p:cNvPr id="8" name="Graphic 8" descr="Arrow: Straight">
            <a:hlinkClick r:id="rId7" action="ppaction://hlinksldjump"/>
            <a:extLst>
              <a:ext uri="{FF2B5EF4-FFF2-40B4-BE49-F238E27FC236}">
                <a16:creationId xmlns:a16="http://schemas.microsoft.com/office/drawing/2014/main" id="{5E7059C5-C91D-4B27-A657-2A754BB13DE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268664" y="5936673"/>
            <a:ext cx="914400" cy="914400"/>
          </a:xfrm>
          <a:prstGeom prst="rect">
            <a:avLst/>
          </a:prstGeom>
        </p:spPr>
      </p:pic>
    </p:spTree>
    <p:extLst>
      <p:ext uri="{BB962C8B-B14F-4D97-AF65-F5344CB8AC3E}">
        <p14:creationId xmlns:p14="http://schemas.microsoft.com/office/powerpoint/2010/main" val="242739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41495" y="2626008"/>
            <a:ext cx="9979733" cy="3547200"/>
          </a:xfrm>
        </p:spPr>
        <p:txBody>
          <a:bodyPr>
            <a:normAutofit/>
          </a:bodyPr>
          <a:lstStyle/>
          <a:p>
            <a:pPr marL="342900" indent="-342900"/>
            <a:r>
              <a:rPr lang="en-GB" b="1" dirty="0">
                <a:solidFill>
                  <a:schemeClr val="tx1"/>
                </a:solidFill>
                <a:latin typeface="+mn-lt"/>
              </a:rPr>
              <a:t>Description:</a:t>
            </a:r>
            <a:r>
              <a:rPr lang="en-GB" dirty="0">
                <a:solidFill>
                  <a:schemeClr val="tx1"/>
                </a:solidFill>
                <a:latin typeface="+mn-lt"/>
              </a:rPr>
              <a:t> </a:t>
            </a:r>
            <a:r>
              <a:rPr lang="en-US" dirty="0">
                <a:solidFill>
                  <a:schemeClr val="tx1"/>
                </a:solidFill>
                <a:latin typeface="+mn-lt"/>
              </a:rPr>
              <a:t>These individuals are looking for investments with reasonable risks and reasonable returns and are focused on long-term capital appreciation. Both of these traits are well matched by investing in family businesses. </a:t>
            </a:r>
            <a:br>
              <a:rPr lang="en-GB" dirty="0">
                <a:solidFill>
                  <a:schemeClr val="tx1"/>
                </a:solidFill>
                <a:latin typeface="+mn-lt"/>
              </a:rPr>
            </a:br>
            <a:endParaRPr lang="en-GB" dirty="0">
              <a:solidFill>
                <a:schemeClr val="tx1"/>
              </a:solidFill>
              <a:latin typeface="+mn-lt"/>
            </a:endParaRPr>
          </a:p>
        </p:txBody>
      </p:sp>
      <p:sp>
        <p:nvSpPr>
          <p:cNvPr id="3" name="Title 2">
            <a:extLst>
              <a:ext uri="{FF2B5EF4-FFF2-40B4-BE49-F238E27FC236}">
                <a16:creationId xmlns:a16="http://schemas.microsoft.com/office/drawing/2014/main" id="{6B170377-C308-4934-A6D6-016AC4A9B3BE}"/>
              </a:ext>
            </a:extLst>
          </p:cNvPr>
          <p:cNvSpPr>
            <a:spLocks noGrp="1"/>
          </p:cNvSpPr>
          <p:nvPr>
            <p:ph type="title"/>
          </p:nvPr>
        </p:nvSpPr>
        <p:spPr>
          <a:xfrm>
            <a:off x="916800" y="1575718"/>
            <a:ext cx="10899379" cy="1080000"/>
          </a:xfrm>
        </p:spPr>
        <p:txBody>
          <a:bodyPr vert="horz" lIns="91440" tIns="45720" rIns="91440" bIns="45720" rtlCol="0" anchor="ctr">
            <a:noAutofit/>
          </a:bodyPr>
          <a:lstStyle/>
          <a:p>
            <a:r>
              <a:rPr lang="en-US" sz="3600" dirty="0">
                <a:solidFill>
                  <a:schemeClr val="tx2"/>
                </a:solidFill>
              </a:rPr>
              <a:t>High-net-worth individuals (HNWIs) I</a:t>
            </a:r>
            <a:br>
              <a:rPr lang="en-GB" sz="3600" dirty="0">
                <a:solidFill>
                  <a:schemeClr val="tx2"/>
                </a:solidFill>
              </a:rPr>
            </a:br>
            <a:endParaRPr lang="sv-SE" sz="3600" dirty="0">
              <a:solidFill>
                <a:schemeClr val="tx2"/>
              </a:solidFill>
            </a:endParaRPr>
          </a:p>
        </p:txBody>
      </p:sp>
      <p:pic>
        <p:nvPicPr>
          <p:cNvPr id="5" name="Graphic 5" descr="Arrow: Slight curve">
            <a:hlinkClick r:id="rId2" action="ppaction://hlinksldjump"/>
            <a:extLst>
              <a:ext uri="{FF2B5EF4-FFF2-40B4-BE49-F238E27FC236}">
                <a16:creationId xmlns:a16="http://schemas.microsoft.com/office/drawing/2014/main" id="{263ADBAD-C5E4-4637-9EE4-0BD9D4F2582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73520" y="5946113"/>
            <a:ext cx="914400" cy="914400"/>
          </a:xfrm>
          <a:prstGeom prst="rect">
            <a:avLst/>
          </a:prstGeom>
        </p:spPr>
      </p:pic>
    </p:spTree>
    <p:extLst>
      <p:ext uri="{BB962C8B-B14F-4D97-AF65-F5344CB8AC3E}">
        <p14:creationId xmlns:p14="http://schemas.microsoft.com/office/powerpoint/2010/main" val="997935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41495" y="2626008"/>
            <a:ext cx="9979733" cy="3547200"/>
          </a:xfrm>
        </p:spPr>
        <p:txBody>
          <a:bodyPr>
            <a:noAutofit/>
          </a:bodyPr>
          <a:lstStyle/>
          <a:p>
            <a:pPr marL="342900" indent="-342900" algn="just"/>
            <a:r>
              <a:rPr lang="en-GB" sz="2000" b="1" dirty="0">
                <a:solidFill>
                  <a:schemeClr val="tx1"/>
                </a:solidFill>
                <a:latin typeface="+mn-lt"/>
              </a:rPr>
              <a:t>Requirements:</a:t>
            </a:r>
            <a:r>
              <a:rPr lang="en-GB" sz="2000" dirty="0">
                <a:solidFill>
                  <a:schemeClr val="tx1"/>
                </a:solidFill>
                <a:latin typeface="+mn-lt"/>
              </a:rPr>
              <a:t> </a:t>
            </a:r>
            <a:r>
              <a:rPr lang="en-US" sz="2000" dirty="0">
                <a:solidFill>
                  <a:schemeClr val="tx1"/>
                </a:solidFill>
                <a:latin typeface="+mn-lt"/>
              </a:rPr>
              <a:t>These individuals are happy to be involved and offer their advice. They would often like to have an equity stake, which (in some cases) could be a barrier to investment.</a:t>
            </a:r>
            <a:endParaRPr lang="en-GB" sz="2000" dirty="0">
              <a:solidFill>
                <a:schemeClr val="tx1"/>
              </a:solidFill>
              <a:latin typeface="+mn-lt"/>
            </a:endParaRPr>
          </a:p>
          <a:p>
            <a:pPr marL="342900" indent="-342900" algn="just"/>
            <a:r>
              <a:rPr lang="en-US" sz="2000" b="1" dirty="0">
                <a:solidFill>
                  <a:schemeClr val="tx1"/>
                </a:solidFill>
                <a:latin typeface="+mn-lt"/>
              </a:rPr>
              <a:t>Things to remember: </a:t>
            </a:r>
            <a:r>
              <a:rPr lang="en-US" sz="2000" dirty="0">
                <a:solidFill>
                  <a:schemeClr val="tx1"/>
                </a:solidFill>
                <a:latin typeface="+mn-lt"/>
              </a:rPr>
              <a:t>The main factor that would deter HNWIs from investing in family businesses is the possibility of conflict among investee family members. Apart from this, the main reason given for not making more of these types of investments is a lack of availability and limited information on the opportunities.</a:t>
            </a:r>
          </a:p>
          <a:p>
            <a:pPr marL="342900" indent="-342900" algn="just"/>
            <a:endParaRPr lang="en-US" sz="2000" b="1" dirty="0">
              <a:solidFill>
                <a:schemeClr val="tx1"/>
              </a:solidFill>
              <a:latin typeface="+mn-lt"/>
            </a:endParaRPr>
          </a:p>
          <a:p>
            <a:pPr marL="342900" indent="-342900" algn="just"/>
            <a:endParaRPr lang="en-US" sz="2000" dirty="0">
              <a:solidFill>
                <a:schemeClr val="tx1"/>
              </a:solidFill>
              <a:latin typeface="+mn-lt"/>
            </a:endParaRPr>
          </a:p>
          <a:p>
            <a:pPr algn="just">
              <a:buNone/>
            </a:pPr>
            <a:br>
              <a:rPr lang="en-GB" sz="2000" dirty="0">
                <a:solidFill>
                  <a:schemeClr val="tx1"/>
                </a:solidFill>
                <a:latin typeface="+mn-lt"/>
              </a:rPr>
            </a:br>
            <a:endParaRPr lang="en-GB" sz="2000" dirty="0">
              <a:solidFill>
                <a:schemeClr val="tx1"/>
              </a:solidFill>
              <a:latin typeface="+mn-lt"/>
            </a:endParaRPr>
          </a:p>
        </p:txBody>
      </p:sp>
      <p:sp>
        <p:nvSpPr>
          <p:cNvPr id="3" name="Title 2">
            <a:extLst>
              <a:ext uri="{FF2B5EF4-FFF2-40B4-BE49-F238E27FC236}">
                <a16:creationId xmlns:a16="http://schemas.microsoft.com/office/drawing/2014/main" id="{6B170377-C308-4934-A6D6-016AC4A9B3BE}"/>
              </a:ext>
            </a:extLst>
          </p:cNvPr>
          <p:cNvSpPr>
            <a:spLocks noGrp="1"/>
          </p:cNvSpPr>
          <p:nvPr>
            <p:ph type="title"/>
          </p:nvPr>
        </p:nvSpPr>
        <p:spPr>
          <a:xfrm>
            <a:off x="916800" y="1561863"/>
            <a:ext cx="10899379" cy="1080000"/>
          </a:xfrm>
        </p:spPr>
        <p:txBody>
          <a:bodyPr vert="horz" lIns="91440" tIns="45720" rIns="91440" bIns="45720" rtlCol="0" anchor="ctr">
            <a:noAutofit/>
          </a:bodyPr>
          <a:lstStyle/>
          <a:p>
            <a:r>
              <a:rPr lang="en-US" sz="3600" dirty="0">
                <a:solidFill>
                  <a:schemeClr val="tx2"/>
                </a:solidFill>
              </a:rPr>
              <a:t>High-net-worth individuals (HNWIs) II</a:t>
            </a:r>
            <a:br>
              <a:rPr lang="en-GB" sz="3600" dirty="0">
                <a:solidFill>
                  <a:schemeClr val="tx2"/>
                </a:solidFill>
              </a:rPr>
            </a:br>
            <a:endParaRPr lang="sv-SE" sz="3600" dirty="0">
              <a:solidFill>
                <a:schemeClr val="tx2"/>
              </a:solidFill>
            </a:endParaRPr>
          </a:p>
        </p:txBody>
      </p:sp>
      <p:pic>
        <p:nvPicPr>
          <p:cNvPr id="5" name="Graphic 5" descr="Arrow: Slight curve">
            <a:hlinkClick r:id="rId2" action="ppaction://hlinksldjump"/>
            <a:extLst>
              <a:ext uri="{FF2B5EF4-FFF2-40B4-BE49-F238E27FC236}">
                <a16:creationId xmlns:a16="http://schemas.microsoft.com/office/drawing/2014/main" id="{263ADBAD-C5E4-4637-9EE4-0BD9D4F2582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73520" y="5946113"/>
            <a:ext cx="914400" cy="914400"/>
          </a:xfrm>
          <a:prstGeom prst="rect">
            <a:avLst/>
          </a:prstGeom>
        </p:spPr>
      </p:pic>
    </p:spTree>
    <p:extLst>
      <p:ext uri="{BB962C8B-B14F-4D97-AF65-F5344CB8AC3E}">
        <p14:creationId xmlns:p14="http://schemas.microsoft.com/office/powerpoint/2010/main" val="2552916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170377-C308-4934-A6D6-016AC4A9B3BE}"/>
              </a:ext>
            </a:extLst>
          </p:cNvPr>
          <p:cNvSpPr>
            <a:spLocks noGrp="1"/>
          </p:cNvSpPr>
          <p:nvPr>
            <p:ph type="title"/>
          </p:nvPr>
        </p:nvSpPr>
        <p:spPr>
          <a:xfrm>
            <a:off x="916800" y="1548008"/>
            <a:ext cx="10899379" cy="1080000"/>
          </a:xfrm>
        </p:spPr>
        <p:txBody>
          <a:bodyPr vert="horz" lIns="91440" tIns="45720" rIns="91440" bIns="45720" rtlCol="0" anchor="ctr">
            <a:noAutofit/>
          </a:bodyPr>
          <a:lstStyle/>
          <a:p>
            <a:r>
              <a:rPr lang="en-US" sz="3600" dirty="0">
                <a:solidFill>
                  <a:schemeClr val="tx2"/>
                </a:solidFill>
              </a:rPr>
              <a:t>High-net-worth individuals (HNWIs) III</a:t>
            </a:r>
            <a:br>
              <a:rPr lang="en-GB" sz="3600" dirty="0">
                <a:solidFill>
                  <a:schemeClr val="tx2"/>
                </a:solidFill>
              </a:rPr>
            </a:br>
            <a:endParaRPr lang="sv-SE" sz="3600" dirty="0">
              <a:solidFill>
                <a:schemeClr val="tx2"/>
              </a:solidFill>
            </a:endParaRPr>
          </a:p>
        </p:txBody>
      </p:sp>
      <p:graphicFrame>
        <p:nvGraphicFramePr>
          <p:cNvPr id="6" name="Diagram 5">
            <a:extLst>
              <a:ext uri="{FF2B5EF4-FFF2-40B4-BE49-F238E27FC236}">
                <a16:creationId xmlns:a16="http://schemas.microsoft.com/office/drawing/2014/main" id="{9FD6B470-65D5-48A1-96D2-5C3C7A6808F8}"/>
              </a:ext>
            </a:extLst>
          </p:cNvPr>
          <p:cNvGraphicFramePr/>
          <p:nvPr>
            <p:extLst>
              <p:ext uri="{D42A27DB-BD31-4B8C-83A1-F6EECF244321}">
                <p14:modId xmlns:p14="http://schemas.microsoft.com/office/powerpoint/2010/main" val="4087082987"/>
              </p:ext>
            </p:extLst>
          </p:nvPr>
        </p:nvGraphicFramePr>
        <p:xfrm>
          <a:off x="2032000" y="2509388"/>
          <a:ext cx="8128000" cy="338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46676" y="6080760"/>
            <a:ext cx="9979733" cy="569187"/>
          </a:xfrm>
        </p:spPr>
        <p:txBody>
          <a:bodyPr>
            <a:noAutofit/>
          </a:bodyPr>
          <a:lstStyle/>
          <a:p>
            <a:pPr marL="342900" indent="-342900" algn="just"/>
            <a:r>
              <a:rPr lang="en-GB" sz="1400" dirty="0">
                <a:solidFill>
                  <a:schemeClr val="tx1"/>
                </a:solidFill>
                <a:latin typeface="+mn-lt"/>
              </a:rPr>
              <a:t>EU-wide application: Needs an </a:t>
            </a:r>
            <a:r>
              <a:rPr lang="en-US" sz="1400" dirty="0">
                <a:solidFill>
                  <a:schemeClr val="tx1"/>
                </a:solidFill>
                <a:latin typeface="+mn-lt"/>
                <a:sym typeface="Wingdings" panose="05000000000000000000" pitchFamily="2" charset="2"/>
              </a:rPr>
              <a:t>integrated and well-functioning financial system, a diffused culture for risk-taking and social recognition for an entrepreneurial career.</a:t>
            </a:r>
            <a:endParaRPr lang="en-GB" sz="1400" dirty="0">
              <a:solidFill>
                <a:schemeClr val="tx1"/>
              </a:solidFill>
              <a:latin typeface="+mn-lt"/>
              <a:sym typeface="Wingdings" panose="05000000000000000000" pitchFamily="2" charset="2"/>
            </a:endParaRPr>
          </a:p>
          <a:p>
            <a:pPr marL="342900" indent="-342900" algn="just"/>
            <a:r>
              <a:rPr lang="en-GB" sz="1400" dirty="0">
                <a:solidFill>
                  <a:schemeClr val="tx1"/>
                </a:solidFill>
                <a:latin typeface="+mn-lt"/>
                <a:sym typeface="Wingdings" panose="05000000000000000000" pitchFamily="2" charset="2"/>
              </a:rPr>
              <a:t>Type (size) of SME business transfer: </a:t>
            </a:r>
            <a:r>
              <a:rPr lang="en-US" sz="1400" dirty="0">
                <a:solidFill>
                  <a:schemeClr val="tx1"/>
                </a:solidFill>
                <a:latin typeface="+mn-lt"/>
                <a:sym typeface="Wingdings" panose="05000000000000000000" pitchFamily="2" charset="2"/>
              </a:rPr>
              <a:t>Medium-risk profiles, family succession </a:t>
            </a:r>
          </a:p>
          <a:p>
            <a:pPr marL="342900" indent="-342900" algn="just"/>
            <a:endParaRPr lang="en-GB" sz="1400" dirty="0">
              <a:solidFill>
                <a:schemeClr val="tx1"/>
              </a:solidFill>
              <a:latin typeface="+mn-lt"/>
              <a:sym typeface="Wingdings" panose="05000000000000000000" pitchFamily="2" charset="2"/>
            </a:endParaRPr>
          </a:p>
        </p:txBody>
      </p:sp>
      <p:pic>
        <p:nvPicPr>
          <p:cNvPr id="8" name="Graphic 8" descr="Arrow: Straight">
            <a:hlinkClick r:id="rId7" action="ppaction://hlinksldjump"/>
            <a:extLst>
              <a:ext uri="{FF2B5EF4-FFF2-40B4-BE49-F238E27FC236}">
                <a16:creationId xmlns:a16="http://schemas.microsoft.com/office/drawing/2014/main" id="{5E7059C5-C91D-4B27-A657-2A754BB13DE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268664" y="5936673"/>
            <a:ext cx="914400" cy="914400"/>
          </a:xfrm>
          <a:prstGeom prst="rect">
            <a:avLst/>
          </a:prstGeom>
        </p:spPr>
      </p:pic>
    </p:spTree>
    <p:extLst>
      <p:ext uri="{BB962C8B-B14F-4D97-AF65-F5344CB8AC3E}">
        <p14:creationId xmlns:p14="http://schemas.microsoft.com/office/powerpoint/2010/main" val="214227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F936EE0-2C11-4CB8-BC59-E5FC4E97B7E1}"/>
              </a:ext>
            </a:extLst>
          </p:cNvPr>
          <p:cNvSpPr>
            <a:spLocks noGrp="1"/>
          </p:cNvSpPr>
          <p:nvPr>
            <p:ph type="body" sz="quarter" idx="10"/>
          </p:nvPr>
        </p:nvSpPr>
        <p:spPr>
          <a:xfrm>
            <a:off x="1028700" y="2718207"/>
            <a:ext cx="10437000" cy="3547200"/>
          </a:xfrm>
        </p:spPr>
        <p:txBody>
          <a:bodyPr>
            <a:normAutofit/>
          </a:bodyPr>
          <a:lstStyle/>
          <a:p>
            <a:pPr algn="ctr">
              <a:buNone/>
            </a:pPr>
            <a:r>
              <a:rPr lang="sv-SE" sz="2800" dirty="0" err="1">
                <a:solidFill>
                  <a:schemeClr val="tx1"/>
                </a:solidFill>
                <a:latin typeface="+mn-lt"/>
              </a:rPr>
              <a:t>There</a:t>
            </a:r>
            <a:r>
              <a:rPr lang="sv-SE" sz="2800" dirty="0">
                <a:solidFill>
                  <a:schemeClr val="tx1"/>
                </a:solidFill>
                <a:latin typeface="+mn-lt"/>
              </a:rPr>
              <a:t> is no </a:t>
            </a:r>
            <a:r>
              <a:rPr lang="sv-SE" sz="2800" dirty="0" err="1">
                <a:solidFill>
                  <a:schemeClr val="tx1"/>
                </a:solidFill>
                <a:latin typeface="+mn-lt"/>
              </a:rPr>
              <a:t>single</a:t>
            </a:r>
            <a:r>
              <a:rPr lang="sv-SE" sz="2800" dirty="0">
                <a:solidFill>
                  <a:schemeClr val="tx1"/>
                </a:solidFill>
                <a:latin typeface="+mn-lt"/>
              </a:rPr>
              <a:t> solution to </a:t>
            </a:r>
            <a:r>
              <a:rPr lang="sv-SE" sz="2800" dirty="0" err="1">
                <a:solidFill>
                  <a:schemeClr val="tx1"/>
                </a:solidFill>
                <a:latin typeface="+mn-lt"/>
              </a:rPr>
              <a:t>financing</a:t>
            </a:r>
            <a:r>
              <a:rPr lang="sv-SE" sz="2800" dirty="0">
                <a:solidFill>
                  <a:schemeClr val="tx1"/>
                </a:solidFill>
                <a:latin typeface="+mn-lt"/>
              </a:rPr>
              <a:t> SME business transfers </a:t>
            </a:r>
            <a:r>
              <a:rPr lang="sv-SE" sz="2800" dirty="0" err="1">
                <a:solidFill>
                  <a:schemeClr val="tx1"/>
                </a:solidFill>
                <a:latin typeface="+mn-lt"/>
              </a:rPr>
              <a:t>but</a:t>
            </a:r>
            <a:r>
              <a:rPr lang="sv-SE" sz="2800" dirty="0">
                <a:solidFill>
                  <a:schemeClr val="tx1"/>
                </a:solidFill>
                <a:latin typeface="+mn-lt"/>
              </a:rPr>
              <a:t> </a:t>
            </a:r>
            <a:r>
              <a:rPr lang="sv-SE" sz="2800" dirty="0" err="1">
                <a:solidFill>
                  <a:schemeClr val="tx1"/>
                </a:solidFill>
                <a:latin typeface="+mn-lt"/>
              </a:rPr>
              <a:t>many</a:t>
            </a:r>
            <a:r>
              <a:rPr lang="sv-SE" sz="2800" dirty="0">
                <a:solidFill>
                  <a:schemeClr val="tx1"/>
                </a:solidFill>
                <a:latin typeface="+mn-lt"/>
              </a:rPr>
              <a:t> </a:t>
            </a:r>
            <a:r>
              <a:rPr lang="sv-SE" sz="2800" dirty="0" err="1">
                <a:solidFill>
                  <a:schemeClr val="tx1"/>
                </a:solidFill>
                <a:latin typeface="+mn-lt"/>
              </a:rPr>
              <a:t>depending</a:t>
            </a:r>
            <a:r>
              <a:rPr lang="sv-SE" sz="2800" dirty="0">
                <a:solidFill>
                  <a:schemeClr val="tx1"/>
                </a:solidFill>
                <a:latin typeface="+mn-lt"/>
              </a:rPr>
              <a:t> on the </a:t>
            </a:r>
            <a:r>
              <a:rPr lang="sv-SE" sz="2800" dirty="0" err="1">
                <a:solidFill>
                  <a:schemeClr val="tx1"/>
                </a:solidFill>
                <a:latin typeface="+mn-lt"/>
              </a:rPr>
              <a:t>particular</a:t>
            </a:r>
            <a:r>
              <a:rPr lang="sv-SE" sz="2800" dirty="0">
                <a:solidFill>
                  <a:schemeClr val="tx1"/>
                </a:solidFill>
                <a:latin typeface="+mn-lt"/>
              </a:rPr>
              <a:t> </a:t>
            </a:r>
            <a:r>
              <a:rPr lang="sv-SE" sz="2800" dirty="0" err="1">
                <a:solidFill>
                  <a:schemeClr val="tx1"/>
                </a:solidFill>
                <a:latin typeface="+mn-lt"/>
              </a:rPr>
              <a:t>case</a:t>
            </a:r>
            <a:r>
              <a:rPr lang="sv-SE" sz="2800" dirty="0">
                <a:solidFill>
                  <a:schemeClr val="tx1"/>
                </a:solidFill>
                <a:latin typeface="+mn-lt"/>
              </a:rPr>
              <a:t>. </a:t>
            </a:r>
          </a:p>
          <a:p>
            <a:pPr algn="ctr"/>
            <a:endParaRPr lang="sv-SE" sz="2800" dirty="0">
              <a:solidFill>
                <a:schemeClr val="tx1"/>
              </a:solidFill>
              <a:latin typeface="+mn-lt"/>
            </a:endParaRPr>
          </a:p>
          <a:p>
            <a:pPr algn="ctr">
              <a:buNone/>
            </a:pPr>
            <a:r>
              <a:rPr lang="sv-SE" sz="2800" dirty="0">
                <a:solidFill>
                  <a:schemeClr val="tx1"/>
                </a:solidFill>
                <a:latin typeface="+mn-lt"/>
                <a:sym typeface="Symbol" panose="05050102010706020507" pitchFamily="18" charset="2"/>
              </a:rPr>
              <a:t> In-</a:t>
            </a:r>
            <a:r>
              <a:rPr lang="sv-SE" sz="2800" dirty="0" err="1">
                <a:solidFill>
                  <a:schemeClr val="tx1"/>
                </a:solidFill>
                <a:latin typeface="+mn-lt"/>
                <a:sym typeface="Symbol" panose="05050102010706020507" pitchFamily="18" charset="2"/>
              </a:rPr>
              <a:t>depth</a:t>
            </a:r>
            <a:r>
              <a:rPr lang="sv-SE" sz="2800" dirty="0">
                <a:solidFill>
                  <a:schemeClr val="tx1"/>
                </a:solidFill>
                <a:latin typeface="+mn-lt"/>
                <a:sym typeface="Symbol" panose="05050102010706020507" pitchFamily="18" charset="2"/>
              </a:rPr>
              <a:t> </a:t>
            </a:r>
            <a:r>
              <a:rPr lang="sv-SE" sz="2800" dirty="0" err="1">
                <a:solidFill>
                  <a:schemeClr val="tx1"/>
                </a:solidFill>
                <a:latin typeface="+mn-lt"/>
                <a:sym typeface="Symbol" panose="05050102010706020507" pitchFamily="18" charset="2"/>
              </a:rPr>
              <a:t>knowledge</a:t>
            </a:r>
            <a:r>
              <a:rPr lang="sv-SE" sz="2800" dirty="0">
                <a:solidFill>
                  <a:schemeClr val="tx1"/>
                </a:solidFill>
                <a:latin typeface="+mn-lt"/>
                <a:sym typeface="Symbol" panose="05050102010706020507" pitchFamily="18" charset="2"/>
              </a:rPr>
              <a:t> is </a:t>
            </a:r>
            <a:r>
              <a:rPr lang="sv-SE" sz="2800" dirty="0" err="1">
                <a:solidFill>
                  <a:schemeClr val="tx1"/>
                </a:solidFill>
                <a:latin typeface="+mn-lt"/>
                <a:sym typeface="Symbol" panose="05050102010706020507" pitchFamily="18" charset="2"/>
              </a:rPr>
              <a:t>required</a:t>
            </a:r>
            <a:r>
              <a:rPr lang="sv-SE" sz="2800" dirty="0">
                <a:solidFill>
                  <a:schemeClr val="tx1"/>
                </a:solidFill>
                <a:latin typeface="+mn-lt"/>
                <a:sym typeface="Symbol" panose="05050102010706020507" pitchFamily="18" charset="2"/>
              </a:rPr>
              <a:t>!</a:t>
            </a:r>
            <a:endParaRPr lang="sv-SE" sz="2800" dirty="0">
              <a:solidFill>
                <a:schemeClr val="tx1"/>
              </a:solidFill>
              <a:latin typeface="+mn-lt"/>
            </a:endParaRPr>
          </a:p>
        </p:txBody>
      </p:sp>
      <p:sp>
        <p:nvSpPr>
          <p:cNvPr id="3" name="Title 2">
            <a:extLst>
              <a:ext uri="{FF2B5EF4-FFF2-40B4-BE49-F238E27FC236}">
                <a16:creationId xmlns:a16="http://schemas.microsoft.com/office/drawing/2014/main" id="{57E3E084-3460-402A-B179-6E824D2C9F03}"/>
              </a:ext>
            </a:extLst>
          </p:cNvPr>
          <p:cNvSpPr>
            <a:spLocks noGrp="1"/>
          </p:cNvSpPr>
          <p:nvPr>
            <p:ph type="title"/>
          </p:nvPr>
        </p:nvSpPr>
        <p:spPr>
          <a:xfrm>
            <a:off x="916800" y="1291978"/>
            <a:ext cx="8846400" cy="1080000"/>
          </a:xfrm>
        </p:spPr>
        <p:txBody>
          <a:bodyPr vert="horz" lIns="91440" tIns="45720" rIns="91440" bIns="45720" rtlCol="0" anchor="ctr">
            <a:noAutofit/>
          </a:bodyPr>
          <a:lstStyle/>
          <a:p>
            <a:r>
              <a:rPr lang="sv-SE" sz="3600" dirty="0">
                <a:solidFill>
                  <a:schemeClr val="tx2"/>
                </a:solidFill>
              </a:rPr>
              <a:t>Main TAKEAWAYS</a:t>
            </a:r>
          </a:p>
        </p:txBody>
      </p:sp>
    </p:spTree>
    <p:extLst>
      <p:ext uri="{BB962C8B-B14F-4D97-AF65-F5344CB8AC3E}">
        <p14:creationId xmlns:p14="http://schemas.microsoft.com/office/powerpoint/2010/main" val="3688181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330" y="1586348"/>
            <a:ext cx="10515600" cy="1325563"/>
          </a:xfrm>
        </p:spPr>
        <p:txBody>
          <a:bodyPr>
            <a:normAutofit/>
          </a:bodyPr>
          <a:lstStyle/>
          <a:p>
            <a:r>
              <a:rPr lang="en-US" sz="4000" dirty="0"/>
              <a:t>Key challenges regarding SME Financing I</a:t>
            </a:r>
            <a:r>
              <a:rPr lang="en-US" dirty="0"/>
              <a:t>	 	  </a:t>
            </a:r>
            <a:r>
              <a:rPr lang="en-US" sz="1300" dirty="0"/>
              <a:t>(OECD, 2015, pp. 107-108)</a:t>
            </a:r>
          </a:p>
        </p:txBody>
      </p:sp>
      <p:sp>
        <p:nvSpPr>
          <p:cNvPr id="3" name="Content Placeholder 2"/>
          <p:cNvSpPr>
            <a:spLocks noGrp="1"/>
          </p:cNvSpPr>
          <p:nvPr>
            <p:ph sz="half" idx="1"/>
          </p:nvPr>
        </p:nvSpPr>
        <p:spPr>
          <a:xfrm>
            <a:off x="962894" y="2850569"/>
            <a:ext cx="9843655" cy="3243263"/>
          </a:xfrm>
        </p:spPr>
        <p:txBody>
          <a:bodyPr>
            <a:noAutofit/>
          </a:bodyPr>
          <a:lstStyle/>
          <a:p>
            <a:pPr algn="just"/>
            <a:r>
              <a:rPr lang="en-GB" sz="2100" dirty="0"/>
              <a:t>SME skills and strategic vision are a key ingredient to any effort to broaden the range of financing instruments. The limited awareness and understanding about alternative instruments on the part of SMEs have limited the development of these markets. It is not only a matter of increasing knowledge about individual instruments, but also supporting SMEs in developing a long-term strategic approach to business financing, that is, understanding how different instruments can serve their different financing needs at specific stages of the life cycle, the different advantages and risks implied, and the complementarities and possibility to leverage these sources.</a:t>
            </a:r>
          </a:p>
          <a:p>
            <a:pPr algn="just"/>
            <a:r>
              <a:rPr lang="en-GB" sz="2100" dirty="0"/>
              <a:t>It is necessary to improve the quality of SMEs’ business plans and investment projects, especially for the development of the riskier segment of the market. In many countries, a major impediment to the development of equity finance for small businesses is the lack of “investor-ready” companies. </a:t>
            </a:r>
          </a:p>
        </p:txBody>
      </p:sp>
      <p:pic>
        <p:nvPicPr>
          <p:cNvPr id="5" name="Picture 4">
            <a:extLst>
              <a:ext uri="{FF2B5EF4-FFF2-40B4-BE49-F238E27FC236}">
                <a16:creationId xmlns:a16="http://schemas.microsoft.com/office/drawing/2014/main" id="{FC71725B-9951-481D-B48F-16A2321F28FB}"/>
              </a:ext>
            </a:extLst>
          </p:cNvPr>
          <p:cNvPicPr>
            <a:picLocks noChangeAspect="1"/>
          </p:cNvPicPr>
          <p:nvPr/>
        </p:nvPicPr>
        <p:blipFill>
          <a:blip r:embed="rId2"/>
          <a:stretch>
            <a:fillRect/>
          </a:stretch>
        </p:blipFill>
        <p:spPr>
          <a:xfrm>
            <a:off x="212148" y="113434"/>
            <a:ext cx="1587193" cy="1334366"/>
          </a:xfrm>
          <a:prstGeom prst="rect">
            <a:avLst/>
          </a:prstGeom>
        </p:spPr>
      </p:pic>
      <p:pic>
        <p:nvPicPr>
          <p:cNvPr id="6" name="Graphic 5" descr="Arrow: Slight curve">
            <a:hlinkClick r:id="rId3" action="ppaction://hlinksldjump"/>
            <a:extLst>
              <a:ext uri="{FF2B5EF4-FFF2-40B4-BE49-F238E27FC236}">
                <a16:creationId xmlns:a16="http://schemas.microsoft.com/office/drawing/2014/main" id="{48B722AB-CDC7-43E1-856E-1A73601E682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70671" y="5943600"/>
            <a:ext cx="914400" cy="914400"/>
          </a:xfrm>
          <a:prstGeom prst="rect">
            <a:avLst/>
          </a:prstGeom>
        </p:spPr>
      </p:pic>
    </p:spTree>
    <p:extLst>
      <p:ext uri="{BB962C8B-B14F-4D97-AF65-F5344CB8AC3E}">
        <p14:creationId xmlns:p14="http://schemas.microsoft.com/office/powerpoint/2010/main" val="417898777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329" y="1586348"/>
            <a:ext cx="10515600" cy="1325563"/>
          </a:xfrm>
        </p:spPr>
        <p:txBody>
          <a:bodyPr>
            <a:normAutofit fontScale="90000"/>
          </a:bodyPr>
          <a:lstStyle/>
          <a:p>
            <a:r>
              <a:rPr lang="en-US" dirty="0"/>
              <a:t>Key challenges regarding SME Financing II	 </a:t>
            </a:r>
            <a:r>
              <a:rPr lang="en-US" sz="1300" dirty="0"/>
              <a:t>(OECD, 2015, pp. 107-108)</a:t>
            </a:r>
          </a:p>
        </p:txBody>
      </p:sp>
      <p:sp>
        <p:nvSpPr>
          <p:cNvPr id="3" name="Content Placeholder 2"/>
          <p:cNvSpPr>
            <a:spLocks noGrp="1"/>
          </p:cNvSpPr>
          <p:nvPr>
            <p:ph sz="half" idx="1"/>
          </p:nvPr>
        </p:nvSpPr>
        <p:spPr>
          <a:xfrm>
            <a:off x="962894" y="2878279"/>
            <a:ext cx="9843655" cy="3243263"/>
          </a:xfrm>
        </p:spPr>
        <p:txBody>
          <a:bodyPr>
            <a:noAutofit/>
          </a:bodyPr>
          <a:lstStyle/>
          <a:p>
            <a:pPr algn="just"/>
            <a:r>
              <a:rPr lang="en-GB" sz="1800" dirty="0"/>
              <a:t>SMEs are generally ill-equipped to deal with investor due diligence requirements. Indeed, an increasing concern about the lack of entrepreneurial skills and capabilities and low quality of investment projects is driving more policy attention to the demand side, although supply-side policies are still prevalent. This includes measures such as training and mentoring. </a:t>
            </a:r>
          </a:p>
          <a:p>
            <a:pPr algn="just"/>
            <a:r>
              <a:rPr lang="en-GB" sz="1800" dirty="0"/>
              <a:t>The regulatory framework is a key enabler for the development of instruments that imply a greater risk for investors than traditional debt finance, from asset-based finance to equity financing. Thus, designing and implementing effective regulation, which balances financial stability, investors’ protection and the opening of new financing channels for SMEs, represents a crucial challenge for policy makers and regulatory authorities. This is especially the case given the rapid evolution in the market, resulting from technological changes as well as the engineering of products that, in a low interest environment, respond to the appetite for high yields by financiers. New financing models are emerging that may engage relatively inexperienced investors, such as in the case of crowdfunding, or in which the misalignment of incentives may place at risk the stability of the system, which is made more vulnerable to risk by an increased interconnectedness of financial markets.</a:t>
            </a:r>
          </a:p>
          <a:p>
            <a:pPr algn="just"/>
            <a:endParaRPr lang="en-GB" sz="2100" dirty="0"/>
          </a:p>
        </p:txBody>
      </p:sp>
      <p:pic>
        <p:nvPicPr>
          <p:cNvPr id="5" name="Picture 4">
            <a:extLst>
              <a:ext uri="{FF2B5EF4-FFF2-40B4-BE49-F238E27FC236}">
                <a16:creationId xmlns:a16="http://schemas.microsoft.com/office/drawing/2014/main" id="{FC71725B-9951-481D-B48F-16A2321F28FB}"/>
              </a:ext>
            </a:extLst>
          </p:cNvPr>
          <p:cNvPicPr>
            <a:picLocks noChangeAspect="1"/>
          </p:cNvPicPr>
          <p:nvPr/>
        </p:nvPicPr>
        <p:blipFill>
          <a:blip r:embed="rId2"/>
          <a:stretch>
            <a:fillRect/>
          </a:stretch>
        </p:blipFill>
        <p:spPr>
          <a:xfrm>
            <a:off x="212148" y="113434"/>
            <a:ext cx="1587193" cy="1334366"/>
          </a:xfrm>
          <a:prstGeom prst="rect">
            <a:avLst/>
          </a:prstGeom>
        </p:spPr>
      </p:pic>
      <p:pic>
        <p:nvPicPr>
          <p:cNvPr id="6" name="Graphic 5" descr="Arrow: Slight curve">
            <a:hlinkClick r:id="rId3" action="ppaction://hlinksldjump"/>
            <a:extLst>
              <a:ext uri="{FF2B5EF4-FFF2-40B4-BE49-F238E27FC236}">
                <a16:creationId xmlns:a16="http://schemas.microsoft.com/office/drawing/2014/main" id="{48B722AB-CDC7-43E1-856E-1A73601E682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70671" y="5943600"/>
            <a:ext cx="914400" cy="914400"/>
          </a:xfrm>
          <a:prstGeom prst="rect">
            <a:avLst/>
          </a:prstGeom>
        </p:spPr>
      </p:pic>
    </p:spTree>
    <p:extLst>
      <p:ext uri="{BB962C8B-B14F-4D97-AF65-F5344CB8AC3E}">
        <p14:creationId xmlns:p14="http://schemas.microsoft.com/office/powerpoint/2010/main" val="334651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84" y="1586348"/>
            <a:ext cx="10515600" cy="1325563"/>
          </a:xfrm>
        </p:spPr>
        <p:txBody>
          <a:bodyPr>
            <a:normAutofit fontScale="90000"/>
          </a:bodyPr>
          <a:lstStyle/>
          <a:p>
            <a:r>
              <a:rPr lang="en-US" dirty="0"/>
              <a:t>Key challenges regarding SME Financing III	 </a:t>
            </a:r>
            <a:r>
              <a:rPr lang="en-US" sz="1300" dirty="0"/>
              <a:t>(OECD, 2015, pp. 107-108)</a:t>
            </a:r>
          </a:p>
        </p:txBody>
      </p:sp>
      <p:sp>
        <p:nvSpPr>
          <p:cNvPr id="3" name="Content Placeholder 2"/>
          <p:cNvSpPr>
            <a:spLocks noGrp="1"/>
          </p:cNvSpPr>
          <p:nvPr>
            <p:ph sz="half" idx="1"/>
          </p:nvPr>
        </p:nvSpPr>
        <p:spPr>
          <a:xfrm>
            <a:off x="962894" y="2878279"/>
            <a:ext cx="9843655" cy="3243263"/>
          </a:xfrm>
        </p:spPr>
        <p:txBody>
          <a:bodyPr>
            <a:noAutofit/>
          </a:bodyPr>
          <a:lstStyle/>
          <a:p>
            <a:pPr lvl="0" algn="just"/>
            <a:r>
              <a:rPr lang="en-US" sz="2200" dirty="0"/>
              <a:t>Addressing information asymmetries and increasing transparency in the markets are other priorities to boost the development of alternative financing instruments for SMEs. Information infrastructures for credit risk assessment, such as credit </a:t>
            </a:r>
            <a:r>
              <a:rPr lang="en-US" sz="2200" dirty="0" err="1"/>
              <a:t>bureaux</a:t>
            </a:r>
            <a:r>
              <a:rPr lang="en-US" sz="2200" dirty="0"/>
              <a:t> or registries or data warehouses with loan-level granularity, can reduce the risk perceived by investors when approaching SME finance and help them identify investment opportunities. Reducing the perceived risk by investors may also help reduce the financing costs which are typically higher for SMEs than for large firms. The higher risks and costs stem from the large heterogeneity and opacity of the SME sector, with entrepreneurs often less prone, willing or able to share risk-sensitive information. </a:t>
            </a:r>
            <a:endParaRPr lang="sv-SE" sz="2200" dirty="0"/>
          </a:p>
          <a:p>
            <a:pPr algn="just"/>
            <a:endParaRPr lang="en-GB" sz="2200" dirty="0"/>
          </a:p>
        </p:txBody>
      </p:sp>
      <p:pic>
        <p:nvPicPr>
          <p:cNvPr id="5" name="Picture 4">
            <a:extLst>
              <a:ext uri="{FF2B5EF4-FFF2-40B4-BE49-F238E27FC236}">
                <a16:creationId xmlns:a16="http://schemas.microsoft.com/office/drawing/2014/main" id="{FC71725B-9951-481D-B48F-16A2321F28FB}"/>
              </a:ext>
            </a:extLst>
          </p:cNvPr>
          <p:cNvPicPr>
            <a:picLocks noChangeAspect="1"/>
          </p:cNvPicPr>
          <p:nvPr/>
        </p:nvPicPr>
        <p:blipFill>
          <a:blip r:embed="rId2"/>
          <a:stretch>
            <a:fillRect/>
          </a:stretch>
        </p:blipFill>
        <p:spPr>
          <a:xfrm>
            <a:off x="212148" y="113434"/>
            <a:ext cx="1587193" cy="1334366"/>
          </a:xfrm>
          <a:prstGeom prst="rect">
            <a:avLst/>
          </a:prstGeom>
        </p:spPr>
      </p:pic>
      <p:pic>
        <p:nvPicPr>
          <p:cNvPr id="7" name="Graphic 6" descr="Arrow: Straight">
            <a:hlinkClick r:id="rId3" action="ppaction://hlinksldjump"/>
            <a:extLst>
              <a:ext uri="{FF2B5EF4-FFF2-40B4-BE49-F238E27FC236}">
                <a16:creationId xmlns:a16="http://schemas.microsoft.com/office/drawing/2014/main" id="{5F9C39A4-2830-46C1-B838-B937A6B3C69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56825" y="5943600"/>
            <a:ext cx="914400" cy="914400"/>
          </a:xfrm>
          <a:prstGeom prst="rect">
            <a:avLst/>
          </a:prstGeom>
        </p:spPr>
      </p:pic>
    </p:spTree>
    <p:extLst>
      <p:ext uri="{BB962C8B-B14F-4D97-AF65-F5344CB8AC3E}">
        <p14:creationId xmlns:p14="http://schemas.microsoft.com/office/powerpoint/2010/main" val="108526385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DFB9441E-1173-49A3-B787-A8686153652A}"/>
              </a:ext>
            </a:extLst>
          </p:cNvPr>
          <p:cNvSpPr>
            <a:spLocks noGrp="1"/>
          </p:cNvSpPr>
          <p:nvPr>
            <p:ph type="title"/>
          </p:nvPr>
        </p:nvSpPr>
        <p:spPr>
          <a:xfrm>
            <a:off x="935184" y="1530929"/>
            <a:ext cx="10515600" cy="1325563"/>
          </a:xfrm>
        </p:spPr>
        <p:txBody>
          <a:bodyPr>
            <a:normAutofit/>
          </a:bodyPr>
          <a:lstStyle/>
          <a:p>
            <a:r>
              <a:rPr lang="sv-SE" sz="4000" dirty="0"/>
              <a:t>SME </a:t>
            </a:r>
            <a:r>
              <a:rPr lang="sv-SE" sz="4000" dirty="0" err="1"/>
              <a:t>Financing</a:t>
            </a:r>
            <a:r>
              <a:rPr lang="sv-SE" sz="4000" dirty="0"/>
              <a:t> - Best </a:t>
            </a:r>
            <a:r>
              <a:rPr lang="sv-SE" sz="4000" dirty="0" err="1"/>
              <a:t>Practice</a:t>
            </a:r>
            <a:r>
              <a:rPr lang="sv-SE" sz="4000" dirty="0"/>
              <a:t> </a:t>
            </a:r>
            <a:r>
              <a:rPr lang="sv-SE" sz="4000" dirty="0" err="1"/>
              <a:t>Models</a:t>
            </a:r>
            <a:endParaRPr lang="sv-SE" sz="4000" dirty="0"/>
          </a:p>
        </p:txBody>
      </p:sp>
      <p:sp>
        <p:nvSpPr>
          <p:cNvPr id="11" name="Content Placeholder 10">
            <a:extLst>
              <a:ext uri="{FF2B5EF4-FFF2-40B4-BE49-F238E27FC236}">
                <a16:creationId xmlns:a16="http://schemas.microsoft.com/office/drawing/2014/main" id="{D7CA0D7A-182F-4D10-850D-FFEB92B03DAB}"/>
              </a:ext>
            </a:extLst>
          </p:cNvPr>
          <p:cNvSpPr>
            <a:spLocks noGrp="1"/>
          </p:cNvSpPr>
          <p:nvPr>
            <p:ph sz="half" idx="1"/>
          </p:nvPr>
        </p:nvSpPr>
        <p:spPr>
          <a:xfrm>
            <a:off x="949039" y="2864424"/>
            <a:ext cx="8735288" cy="3243263"/>
          </a:xfrm>
        </p:spPr>
        <p:txBody>
          <a:bodyPr>
            <a:normAutofit/>
          </a:bodyPr>
          <a:lstStyle/>
          <a:p>
            <a:r>
              <a:rPr lang="en-GB" dirty="0">
                <a:hlinkClick r:id="rId2" action="ppaction://hlinksldjump"/>
              </a:rPr>
              <a:t>Co-financing by the transferor</a:t>
            </a:r>
            <a:endParaRPr lang="en-GB" dirty="0"/>
          </a:p>
          <a:p>
            <a:r>
              <a:rPr lang="en-GB" dirty="0">
                <a:hlinkClick r:id="rId3" action="ppaction://hlinksldjump"/>
              </a:rPr>
              <a:t>Co-financing by the transferee’s family and/or friends</a:t>
            </a:r>
            <a:endParaRPr lang="en-GB" dirty="0"/>
          </a:p>
          <a:p>
            <a:r>
              <a:rPr lang="en-GB" dirty="0">
                <a:hlinkClick r:id="rId4" action="ppaction://hlinksldjump"/>
              </a:rPr>
              <a:t>Loan financing without guarantees </a:t>
            </a:r>
            <a:endParaRPr lang="en-GB" dirty="0"/>
          </a:p>
          <a:p>
            <a:r>
              <a:rPr lang="en-GB" dirty="0">
                <a:hlinkClick r:id="rId5" action="ppaction://hlinksldjump"/>
              </a:rPr>
              <a:t>Financing with guarantees </a:t>
            </a:r>
            <a:endParaRPr lang="en-GB" dirty="0"/>
          </a:p>
          <a:p>
            <a:r>
              <a:rPr lang="en-GB" dirty="0">
                <a:hlinkClick r:id="rId6" action="ppaction://hlinksldjump"/>
              </a:rPr>
              <a:t>Financing by employees  </a:t>
            </a:r>
            <a:endParaRPr lang="en-GB" dirty="0"/>
          </a:p>
          <a:p>
            <a:r>
              <a:rPr lang="en-GB" dirty="0">
                <a:hlinkClick r:id="rId7" action="ppaction://hlinksldjump"/>
              </a:rPr>
              <a:t>Partial public financing </a:t>
            </a:r>
            <a:endParaRPr lang="en-GB" dirty="0"/>
          </a:p>
          <a:p>
            <a:endParaRPr lang="sv-SE" dirty="0"/>
          </a:p>
        </p:txBody>
      </p:sp>
      <p:pic>
        <p:nvPicPr>
          <p:cNvPr id="14" name="Graphic 13" descr="Arrow: Straight">
            <a:hlinkClick r:id="rId8" action="ppaction://hlinksldjump"/>
            <a:extLst>
              <a:ext uri="{FF2B5EF4-FFF2-40B4-BE49-F238E27FC236}">
                <a16:creationId xmlns:a16="http://schemas.microsoft.com/office/drawing/2014/main" id="{A4B89350-75CC-4322-B35A-71500BCF0307}"/>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256822" y="5948357"/>
            <a:ext cx="914400" cy="914400"/>
          </a:xfrm>
          <a:prstGeom prst="rect">
            <a:avLst/>
          </a:prstGeom>
        </p:spPr>
      </p:pic>
    </p:spTree>
    <p:extLst>
      <p:ext uri="{BB962C8B-B14F-4D97-AF65-F5344CB8AC3E}">
        <p14:creationId xmlns:p14="http://schemas.microsoft.com/office/powerpoint/2010/main" val="3529071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DFB9441E-1173-49A3-B787-A8686153652A}"/>
              </a:ext>
            </a:extLst>
          </p:cNvPr>
          <p:cNvSpPr>
            <a:spLocks noGrp="1"/>
          </p:cNvSpPr>
          <p:nvPr>
            <p:ph type="title"/>
          </p:nvPr>
        </p:nvSpPr>
        <p:spPr>
          <a:xfrm>
            <a:off x="935181" y="1503220"/>
            <a:ext cx="11187545" cy="1325563"/>
          </a:xfrm>
        </p:spPr>
        <p:txBody>
          <a:bodyPr>
            <a:normAutofit/>
          </a:bodyPr>
          <a:lstStyle/>
          <a:p>
            <a:r>
              <a:rPr lang="en-GB" sz="4000" dirty="0"/>
              <a:t>Co-financing by the transferor I</a:t>
            </a:r>
            <a:endParaRPr lang="sv-SE" sz="4000" dirty="0"/>
          </a:p>
        </p:txBody>
      </p:sp>
      <p:sp>
        <p:nvSpPr>
          <p:cNvPr id="11" name="Content Placeholder 10">
            <a:extLst>
              <a:ext uri="{FF2B5EF4-FFF2-40B4-BE49-F238E27FC236}">
                <a16:creationId xmlns:a16="http://schemas.microsoft.com/office/drawing/2014/main" id="{D7CA0D7A-182F-4D10-850D-FFEB92B03DAB}"/>
              </a:ext>
            </a:extLst>
          </p:cNvPr>
          <p:cNvSpPr>
            <a:spLocks noGrp="1"/>
          </p:cNvSpPr>
          <p:nvPr>
            <p:ph sz="half" idx="1"/>
          </p:nvPr>
        </p:nvSpPr>
        <p:spPr>
          <a:xfrm>
            <a:off x="949038" y="2935445"/>
            <a:ext cx="10190017" cy="3243263"/>
          </a:xfrm>
        </p:spPr>
        <p:txBody>
          <a:bodyPr>
            <a:normAutofit fontScale="92500" lnSpcReduction="20000"/>
          </a:bodyPr>
          <a:lstStyle/>
          <a:p>
            <a:pPr algn="just"/>
            <a:r>
              <a:rPr lang="sv-SE" b="1" dirty="0"/>
              <a:t>Short </a:t>
            </a:r>
            <a:r>
              <a:rPr lang="sv-SE" b="1" dirty="0" err="1"/>
              <a:t>description</a:t>
            </a:r>
            <a:r>
              <a:rPr lang="sv-SE" b="1" dirty="0"/>
              <a:t>: </a:t>
            </a:r>
            <a:r>
              <a:rPr lang="en-GB" dirty="0"/>
              <a:t>Co-financing is provided by the transferor him-/herself in order to make possible the transfer solution. </a:t>
            </a:r>
          </a:p>
          <a:p>
            <a:pPr algn="just"/>
            <a:endParaRPr lang="en-GB" dirty="0"/>
          </a:p>
          <a:p>
            <a:pPr algn="just"/>
            <a:r>
              <a:rPr lang="en-GB" b="1" dirty="0"/>
              <a:t>Requirements: </a:t>
            </a:r>
            <a:r>
              <a:rPr lang="en-GB" dirty="0"/>
              <a:t>There are no hard and fast rules. The length of the contract and the executive's role with the company post-acquisition are two issues that also have to be negotiated.</a:t>
            </a:r>
          </a:p>
          <a:p>
            <a:pPr algn="just"/>
            <a:endParaRPr lang="en-GB" dirty="0"/>
          </a:p>
          <a:p>
            <a:pPr algn="just"/>
            <a:r>
              <a:rPr lang="en-GB" b="1" dirty="0"/>
              <a:t>Things to remember: </a:t>
            </a:r>
            <a:r>
              <a:rPr lang="en-GB" dirty="0"/>
              <a:t>If this form of finance is accompanied by a loan, the latter will be given priority. </a:t>
            </a:r>
          </a:p>
          <a:p>
            <a:endParaRPr lang="sv-SE" dirty="0"/>
          </a:p>
        </p:txBody>
      </p:sp>
      <p:pic>
        <p:nvPicPr>
          <p:cNvPr id="3" name="Graphic 2" descr="Arrow: Slight curve">
            <a:hlinkClick r:id="rId2" action="ppaction://hlinksldjump"/>
            <a:extLst>
              <a:ext uri="{FF2B5EF4-FFF2-40B4-BE49-F238E27FC236}">
                <a16:creationId xmlns:a16="http://schemas.microsoft.com/office/drawing/2014/main" id="{609D6965-54D0-46C3-AA6F-20A83CFF3BA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56823" y="5943600"/>
            <a:ext cx="914400" cy="914400"/>
          </a:xfrm>
          <a:prstGeom prst="rect">
            <a:avLst/>
          </a:prstGeom>
        </p:spPr>
      </p:pic>
    </p:spTree>
    <p:extLst>
      <p:ext uri="{BB962C8B-B14F-4D97-AF65-F5344CB8AC3E}">
        <p14:creationId xmlns:p14="http://schemas.microsoft.com/office/powerpoint/2010/main" val="124727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39547" y="5842952"/>
            <a:ext cx="9979733" cy="569187"/>
          </a:xfrm>
        </p:spPr>
        <p:txBody>
          <a:bodyPr>
            <a:noAutofit/>
          </a:bodyPr>
          <a:lstStyle/>
          <a:p>
            <a:pPr marL="457200" indent="-457200" algn="just"/>
            <a:r>
              <a:rPr lang="en-GB" sz="1800" dirty="0">
                <a:solidFill>
                  <a:schemeClr val="tx1"/>
                </a:solidFill>
                <a:latin typeface="+mn-lt"/>
              </a:rPr>
              <a:t>EU-wide application: </a:t>
            </a:r>
            <a:r>
              <a:rPr lang="en-GB" sz="1800" dirty="0">
                <a:solidFill>
                  <a:schemeClr val="tx1"/>
                </a:solidFill>
                <a:latin typeface="+mn-lt"/>
                <a:sym typeface="Wingdings" panose="05000000000000000000" pitchFamily="2" charset="2"/>
              </a:rPr>
              <a:t></a:t>
            </a:r>
          </a:p>
          <a:p>
            <a:pPr marL="457200" indent="-457200" algn="just"/>
            <a:r>
              <a:rPr lang="en-GB" sz="1800" dirty="0">
                <a:solidFill>
                  <a:schemeClr val="tx1"/>
                </a:solidFill>
                <a:latin typeface="+mn-lt"/>
                <a:sym typeface="Wingdings" panose="05000000000000000000" pitchFamily="2" charset="2"/>
              </a:rPr>
              <a:t>Type (size) of SME business transfer: Financially smaller takeovers, and more likely in the case of family succession.</a:t>
            </a:r>
          </a:p>
          <a:p>
            <a:pPr algn="just"/>
            <a:endParaRPr lang="en-GB" sz="1800" dirty="0">
              <a:solidFill>
                <a:schemeClr val="tx1"/>
              </a:solidFill>
              <a:latin typeface="+mn-lt"/>
              <a:sym typeface="Wingdings" panose="05000000000000000000" pitchFamily="2" charset="2"/>
            </a:endParaRPr>
          </a:p>
        </p:txBody>
      </p:sp>
      <p:sp>
        <p:nvSpPr>
          <p:cNvPr id="3" name="Title 2">
            <a:extLst>
              <a:ext uri="{FF2B5EF4-FFF2-40B4-BE49-F238E27FC236}">
                <a16:creationId xmlns:a16="http://schemas.microsoft.com/office/drawing/2014/main" id="{6B170377-C308-4934-A6D6-016AC4A9B3BE}"/>
              </a:ext>
            </a:extLst>
          </p:cNvPr>
          <p:cNvSpPr>
            <a:spLocks noGrp="1"/>
          </p:cNvSpPr>
          <p:nvPr>
            <p:ph type="title"/>
          </p:nvPr>
        </p:nvSpPr>
        <p:spPr>
          <a:xfrm>
            <a:off x="916799" y="1561039"/>
            <a:ext cx="11746255" cy="1080000"/>
          </a:xfrm>
        </p:spPr>
        <p:txBody>
          <a:bodyPr vert="horz" lIns="91440" tIns="45720" rIns="91440" bIns="45720" rtlCol="0" anchor="ctr">
            <a:normAutofit fontScale="90000"/>
          </a:bodyPr>
          <a:lstStyle/>
          <a:p>
            <a:r>
              <a:rPr lang="en-GB" sz="4000" dirty="0">
                <a:solidFill>
                  <a:schemeClr val="tx2"/>
                </a:solidFill>
              </a:rPr>
              <a:t>Co-financing by the transferor II</a:t>
            </a:r>
            <a:br>
              <a:rPr lang="en-GB" sz="4000" dirty="0">
                <a:solidFill>
                  <a:schemeClr val="tx2"/>
                </a:solidFill>
              </a:rPr>
            </a:br>
            <a:endParaRPr lang="sv-SE" sz="4000" dirty="0">
              <a:solidFill>
                <a:schemeClr val="tx2"/>
              </a:solidFill>
            </a:endParaRPr>
          </a:p>
        </p:txBody>
      </p:sp>
      <p:graphicFrame>
        <p:nvGraphicFramePr>
          <p:cNvPr id="5" name="Diagram 4">
            <a:extLst>
              <a:ext uri="{FF2B5EF4-FFF2-40B4-BE49-F238E27FC236}">
                <a16:creationId xmlns:a16="http://schemas.microsoft.com/office/drawing/2014/main" id="{9FD6B470-65D5-48A1-96D2-5C3C7A6808F8}"/>
              </a:ext>
            </a:extLst>
          </p:cNvPr>
          <p:cNvGraphicFramePr/>
          <p:nvPr>
            <p:extLst>
              <p:ext uri="{D42A27DB-BD31-4B8C-83A1-F6EECF244321}">
                <p14:modId xmlns:p14="http://schemas.microsoft.com/office/powerpoint/2010/main" val="3899041070"/>
              </p:ext>
            </p:extLst>
          </p:nvPr>
        </p:nvGraphicFramePr>
        <p:xfrm>
          <a:off x="2032000" y="2283680"/>
          <a:ext cx="8128000" cy="338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Graphic 7" descr="Arrow: Straight">
            <a:hlinkClick r:id="rId7" action="ppaction://hlinksldjump"/>
            <a:extLst>
              <a:ext uri="{FF2B5EF4-FFF2-40B4-BE49-F238E27FC236}">
                <a16:creationId xmlns:a16="http://schemas.microsoft.com/office/drawing/2014/main" id="{8EC735AB-C76E-45FF-BB14-B7895548A7B4}"/>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268664" y="5936673"/>
            <a:ext cx="914400" cy="914400"/>
          </a:xfrm>
          <a:prstGeom prst="rect">
            <a:avLst/>
          </a:prstGeom>
        </p:spPr>
      </p:pic>
    </p:spTree>
    <p:extLst>
      <p:ext uri="{BB962C8B-B14F-4D97-AF65-F5344CB8AC3E}">
        <p14:creationId xmlns:p14="http://schemas.microsoft.com/office/powerpoint/2010/main" val="1480507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77F2F-63D4-4CB5-A8D5-004EB3A243F0}"/>
              </a:ext>
            </a:extLst>
          </p:cNvPr>
          <p:cNvSpPr>
            <a:spLocks noGrp="1"/>
          </p:cNvSpPr>
          <p:nvPr>
            <p:ph type="body" sz="quarter" idx="10"/>
          </p:nvPr>
        </p:nvSpPr>
        <p:spPr>
          <a:xfrm>
            <a:off x="1036518" y="2842262"/>
            <a:ext cx="9979733" cy="3547200"/>
          </a:xfrm>
        </p:spPr>
        <p:txBody>
          <a:bodyPr/>
          <a:lstStyle/>
          <a:p>
            <a:pPr marL="342900" indent="-342900" algn="just"/>
            <a:r>
              <a:rPr lang="sv-SE" b="1" dirty="0">
                <a:solidFill>
                  <a:schemeClr val="tx1"/>
                </a:solidFill>
                <a:latin typeface="+mn-lt"/>
              </a:rPr>
              <a:t>Short </a:t>
            </a:r>
            <a:r>
              <a:rPr lang="sv-SE" b="1" dirty="0" err="1">
                <a:solidFill>
                  <a:schemeClr val="tx1"/>
                </a:solidFill>
                <a:latin typeface="+mn-lt"/>
              </a:rPr>
              <a:t>description</a:t>
            </a:r>
            <a:r>
              <a:rPr lang="sv-SE" b="1" dirty="0">
                <a:solidFill>
                  <a:schemeClr val="tx1"/>
                </a:solidFill>
                <a:latin typeface="+mn-lt"/>
              </a:rPr>
              <a:t>: </a:t>
            </a:r>
            <a:r>
              <a:rPr lang="sv-SE" dirty="0">
                <a:solidFill>
                  <a:schemeClr val="tx1"/>
                </a:solidFill>
                <a:latin typeface="+mn-lt"/>
              </a:rPr>
              <a:t>Co-</a:t>
            </a:r>
            <a:r>
              <a:rPr lang="en-GB" dirty="0">
                <a:solidFill>
                  <a:schemeClr val="tx1"/>
                </a:solidFill>
                <a:latin typeface="+mn-lt"/>
              </a:rPr>
              <a:t>financing is provided by the family and/or friends of the successor/buyer.</a:t>
            </a:r>
          </a:p>
          <a:p>
            <a:pPr algn="just"/>
            <a:endParaRPr lang="en-GB" dirty="0">
              <a:solidFill>
                <a:schemeClr val="tx1"/>
              </a:solidFill>
              <a:latin typeface="+mn-lt"/>
            </a:endParaRPr>
          </a:p>
          <a:p>
            <a:pPr marL="342900" indent="-342900" algn="just"/>
            <a:r>
              <a:rPr lang="en-GB" b="1" dirty="0">
                <a:solidFill>
                  <a:schemeClr val="tx1"/>
                </a:solidFill>
                <a:latin typeface="+mn-lt"/>
              </a:rPr>
              <a:t>Requirements: </a:t>
            </a:r>
            <a:r>
              <a:rPr lang="en-GB" dirty="0">
                <a:solidFill>
                  <a:schemeClr val="tx1"/>
                </a:solidFill>
                <a:latin typeface="+mn-lt"/>
              </a:rPr>
              <a:t>The length of the contract (the agreement) should be fixed in writing to avoid any conflicts between the partners due to different expectations etc.</a:t>
            </a:r>
          </a:p>
          <a:p>
            <a:pPr algn="just"/>
            <a:endParaRPr lang="en-GB" dirty="0">
              <a:solidFill>
                <a:schemeClr val="tx1"/>
              </a:solidFill>
              <a:latin typeface="+mn-lt"/>
            </a:endParaRPr>
          </a:p>
          <a:p>
            <a:pPr marL="342900" indent="-342900" algn="just"/>
            <a:r>
              <a:rPr lang="en-GB" b="1" dirty="0">
                <a:solidFill>
                  <a:schemeClr val="tx1"/>
                </a:solidFill>
                <a:latin typeface="+mn-lt"/>
              </a:rPr>
              <a:t>Things to remember: </a:t>
            </a:r>
            <a:r>
              <a:rPr lang="en-GB" dirty="0">
                <a:solidFill>
                  <a:schemeClr val="tx1"/>
                </a:solidFill>
                <a:latin typeface="+mn-lt"/>
              </a:rPr>
              <a:t>Do not mix money and friendship!</a:t>
            </a:r>
          </a:p>
        </p:txBody>
      </p:sp>
      <p:sp>
        <p:nvSpPr>
          <p:cNvPr id="3" name="Title 2">
            <a:extLst>
              <a:ext uri="{FF2B5EF4-FFF2-40B4-BE49-F238E27FC236}">
                <a16:creationId xmlns:a16="http://schemas.microsoft.com/office/drawing/2014/main" id="{6B170377-C308-4934-A6D6-016AC4A9B3BE}"/>
              </a:ext>
            </a:extLst>
          </p:cNvPr>
          <p:cNvSpPr>
            <a:spLocks noGrp="1"/>
          </p:cNvSpPr>
          <p:nvPr>
            <p:ph type="title"/>
          </p:nvPr>
        </p:nvSpPr>
        <p:spPr>
          <a:xfrm>
            <a:off x="944510" y="1671881"/>
            <a:ext cx="10998106" cy="1080000"/>
          </a:xfrm>
        </p:spPr>
        <p:txBody>
          <a:bodyPr vert="horz" lIns="91440" tIns="45720" rIns="91440" bIns="45720" rtlCol="0" anchor="ctr">
            <a:normAutofit fontScale="90000"/>
          </a:bodyPr>
          <a:lstStyle/>
          <a:p>
            <a:r>
              <a:rPr lang="en-GB" sz="4000" dirty="0">
                <a:solidFill>
                  <a:schemeClr val="tx2"/>
                </a:solidFill>
              </a:rPr>
              <a:t>Co-financing by the transferee’s family and/or Friends I</a:t>
            </a:r>
            <a:br>
              <a:rPr lang="en-GB" sz="4000" dirty="0">
                <a:solidFill>
                  <a:schemeClr val="tx2"/>
                </a:solidFill>
              </a:rPr>
            </a:br>
            <a:r>
              <a:rPr lang="en-GB" sz="4000" dirty="0">
                <a:solidFill>
                  <a:schemeClr val="tx2"/>
                </a:solidFill>
              </a:rPr>
              <a:t> </a:t>
            </a:r>
            <a:endParaRPr lang="sv-SE" sz="4000" dirty="0">
              <a:solidFill>
                <a:schemeClr val="tx2"/>
              </a:solidFill>
            </a:endParaRPr>
          </a:p>
        </p:txBody>
      </p:sp>
      <p:pic>
        <p:nvPicPr>
          <p:cNvPr id="7" name="Graphic 6" descr="Arrow: Slight curve">
            <a:hlinkClick r:id="rId2" action="ppaction://hlinksldjump"/>
            <a:extLst>
              <a:ext uri="{FF2B5EF4-FFF2-40B4-BE49-F238E27FC236}">
                <a16:creationId xmlns:a16="http://schemas.microsoft.com/office/drawing/2014/main" id="{F5CFA925-7A48-460F-8725-738C0FEE634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61346" y="5922821"/>
            <a:ext cx="914400" cy="914400"/>
          </a:xfrm>
          <a:prstGeom prst="rect">
            <a:avLst/>
          </a:prstGeom>
        </p:spPr>
      </p:pic>
    </p:spTree>
    <p:extLst>
      <p:ext uri="{BB962C8B-B14F-4D97-AF65-F5344CB8AC3E}">
        <p14:creationId xmlns:p14="http://schemas.microsoft.com/office/powerpoint/2010/main" val="2391698355"/>
      </p:ext>
    </p:extLst>
  </p:cSld>
  <p:clrMapOvr>
    <a:masterClrMapping/>
  </p:clrMapOvr>
</p:sld>
</file>

<file path=ppt/theme/theme1.xml><?xml version="1.0" encoding="utf-8"?>
<a:theme xmlns:a="http://schemas.openxmlformats.org/drawingml/2006/main" name="Employee orientation presentation">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ln>
          <a:solidFill>
            <a:schemeClr val="accent2"/>
          </a:solidFill>
        </a:ln>
      </a:spPr>
      <a:bodyPr wrap="square" rtlCol="0" anchor="ctr" anchorCtr="1">
        <a:spAutoFit/>
      </a:bodyPr>
      <a:lstStyle>
        <a:defPPr>
          <a:defRPr dirty="0"/>
        </a:defPPr>
      </a:lstStyle>
      <a:style>
        <a:lnRef idx="2">
          <a:schemeClr val="accent2"/>
        </a:lnRef>
        <a:fillRef idx="1">
          <a:schemeClr val="lt1"/>
        </a:fillRef>
        <a:effectRef idx="0">
          <a:schemeClr val="accent2"/>
        </a:effectRef>
        <a:fontRef idx="minor">
          <a:schemeClr val="dk1"/>
        </a:fontRef>
      </a:style>
    </a:txDef>
  </a:objectDefaults>
  <a:extraClrSchemeLst/>
  <a:extLst>
    <a:ext uri="{05A4C25C-085E-4340-85A3-A5531E510DB2}">
      <thm15:themeFamily xmlns:thm15="http://schemas.microsoft.com/office/thememl/2012/main" name="Employee orientation presentation.potx" id="{491EEBB4-C6D7-44F0-B46D-F66FCB26A43F}" vid="{9EC79041-D990-4C58-BA79-875FFA2E4A37}"/>
    </a:ext>
  </a:extLst>
</a:theme>
</file>

<file path=ppt/theme/theme2.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Employee orientation presentation</Template>
  <TotalTime>370</TotalTime>
  <Words>2807</Words>
  <Application>Microsoft Office PowerPoint</Application>
  <PresentationFormat>Widescreen</PresentationFormat>
  <Paragraphs>183</Paragraphs>
  <Slides>29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Cambria</vt:lpstr>
      <vt:lpstr>Georgia</vt:lpstr>
      <vt:lpstr>Lucida Grande</vt:lpstr>
      <vt:lpstr>Wingdings</vt:lpstr>
      <vt:lpstr>Employee orientation presentation</vt:lpstr>
      <vt:lpstr>Welcome to the INBETS SME FINANCING KIT!</vt:lpstr>
      <vt:lpstr>THEMES OF THE INBETS SME FINANCING KIT</vt:lpstr>
      <vt:lpstr>Key challenges regarding SME Financing I     (OECD, 2015, pp. 107-108)</vt:lpstr>
      <vt:lpstr>Key challenges regarding SME Financing II  (OECD, 2015, pp. 107-108)</vt:lpstr>
      <vt:lpstr>Key challenges regarding SME Financing III  (OECD, 2015, pp. 107-108)</vt:lpstr>
      <vt:lpstr>SME Financing - Best Practice Models</vt:lpstr>
      <vt:lpstr>Co-financing by the transferor I</vt:lpstr>
      <vt:lpstr>Co-financing by the transferor II </vt:lpstr>
      <vt:lpstr>Co-financing by the transferee’s family and/or Friends I  </vt:lpstr>
      <vt:lpstr>PowerPoint Presentation</vt:lpstr>
      <vt:lpstr>Loan financing without guarantees I </vt:lpstr>
      <vt:lpstr>PowerPoint Presentation</vt:lpstr>
      <vt:lpstr>Loan financing with guarantees I </vt:lpstr>
      <vt:lpstr>PowerPoint Presentation</vt:lpstr>
      <vt:lpstr>Financing by employees I </vt:lpstr>
      <vt:lpstr>PowerPoint Presentation</vt:lpstr>
      <vt:lpstr>Partial public funding I </vt:lpstr>
      <vt:lpstr>PowerPoint Presentation</vt:lpstr>
      <vt:lpstr>Alternative Financing Options </vt:lpstr>
      <vt:lpstr>Silent Partnership (also Limited or economic partnership) I </vt:lpstr>
      <vt:lpstr>Silent Partnership (also Limited or economic partnership) II </vt:lpstr>
      <vt:lpstr>Silent Partnership (also Limited or economic partnership) III </vt:lpstr>
      <vt:lpstr>Asset-Based lending I </vt:lpstr>
      <vt:lpstr>Asset-Based lending II </vt:lpstr>
      <vt:lpstr>Asset-Based lending III </vt:lpstr>
      <vt:lpstr>High-net-worth individuals (HNWIs) I </vt:lpstr>
      <vt:lpstr>High-net-worth individuals (HNWIs) II </vt:lpstr>
      <vt:lpstr>High-net-worth individuals (HNWIs) III </vt:lpstr>
      <vt:lpstr>Main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Susanne Durst</dc:creator>
  <cp:lastModifiedBy>Susanne Durst</cp:lastModifiedBy>
  <cp:revision>75</cp:revision>
  <dcterms:created xsi:type="dcterms:W3CDTF">2018-11-06T14:10:36Z</dcterms:created>
  <dcterms:modified xsi:type="dcterms:W3CDTF">2019-02-01T15:43:22Z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74063500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